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6" r:id="rId15"/>
    <p:sldId id="367" r:id="rId16"/>
    <p:sldId id="360" r:id="rId17"/>
    <p:sldId id="324" r:id="rId18"/>
    <p:sldId id="368" r:id="rId19"/>
    <p:sldId id="361" r:id="rId20"/>
    <p:sldId id="363" r:id="rId21"/>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7032"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fi-FI"/>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fi-FI"/>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b="0" u="none" dirty="0"/>
              <a:t>Tämä esitys on suunnattu 5–10-vuotiaille lapsille. Esitystä varten on hyvä varata tunti. Aikaa voi lyhentää nuoremmalle yleisölle. </a:t>
            </a:r>
            <a:endParaRPr lang="fi-FI" b="1" u="sng" dirty="0"/>
          </a:p>
          <a:p>
            <a:endParaRPr lang="fi-FI" b="1" u="sng" dirty="0"/>
          </a:p>
          <a:p>
            <a:r>
              <a:rPr lang="fi-FI" b="1" u="sng" dirty="0"/>
              <a:t>JUONTOTEKSTIMALLI: </a:t>
            </a:r>
          </a:p>
          <a:p>
            <a:endParaRPr lang="fi-FI" b="1" u="sng" dirty="0"/>
          </a:p>
          <a:p>
            <a:pPr>
              <a:defRPr/>
            </a:pPr>
            <a:r>
              <a:rPr lang="fi-FI" b="0" u="none" dirty="0"/>
              <a:t>”</a:t>
            </a:r>
            <a:r>
              <a:rPr lang="fi-FI" dirty="0"/>
              <a:t>Hei kaikille</a:t>
            </a:r>
            <a:r>
              <a:rPr lang="fi-FI" kern="1200" dirty="0">
                <a:effectLst/>
                <a:latin typeface="+mn-lt"/>
              </a:rPr>
              <a:t>! Minä olen &lt;nimi&gt; ja edustan &lt;organisaatio&gt;. </a:t>
            </a:r>
            <a:r>
              <a:rPr lang="fi-FI" b="0" u="none" dirty="0"/>
              <a:t>Tänään käytetään Minecraftin Hour of </a:t>
            </a:r>
            <a:r>
              <a:rPr lang="fi-FI" b="0" u="none" baseline="0" dirty="0"/>
              <a:t>Code™</a:t>
            </a:r>
            <a:r>
              <a:rPr lang="fi-FI" b="0" u="none" dirty="0"/>
              <a:t> -opetusohjelmaa. </a:t>
            </a:r>
            <a:r>
              <a:rPr lang="fi-FI" kern="1200" dirty="0">
                <a:effectLst/>
                <a:latin typeface="+mn-lt"/>
              </a:rPr>
              <a:t>Hour of </a:t>
            </a:r>
            <a:r>
              <a:rPr lang="fi-FI" b="0" u="none" baseline="0" dirty="0"/>
              <a:t>Code™</a:t>
            </a:r>
            <a:r>
              <a:rPr lang="fi-FI" kern="1200" dirty="0">
                <a:effectLst/>
                <a:latin typeface="+mn-lt"/>
              </a:rPr>
              <a:t> on</a:t>
            </a:r>
            <a:r>
              <a:rPr lang="fi-FI" dirty="0"/>
              <a:t> </a:t>
            </a:r>
            <a:r>
              <a:rPr lang="fi-FI" kern="1200" dirty="0">
                <a:effectLst/>
                <a:latin typeface="+mn-lt"/>
              </a:rPr>
              <a:t>yleishyödyllisen Code.org-järjestön maailmanlaajuinen kampanja, jonka tarkoituksena on näyttää, että kuka tahansa voi oppia koodaamisen perusteet. Tänään tekin pääsette osallistumaan kampanjaan</a:t>
            </a:r>
            <a:r>
              <a:rPr lang="fi-FI" b="0" u="none" baseline="0" dirty="0"/>
              <a:t>, sillä nyt opettelemme koodaamaan käyttämällä Microsoftin uutta Minecraft Hour of Code™</a:t>
            </a:r>
            <a:r>
              <a:rPr lang="fi-FI" dirty="0"/>
              <a:t> -opetusohjelmaa.</a:t>
            </a:r>
            <a:r>
              <a:rPr lang="fi-FI" b="0" u="none" baseline="0" dirty="0"/>
              <a:t> Ennen kuin aloitetaan, jutellaan hieman siitä, mitä koodaus oikeasti on, miksi se on tärkeää ja miksi se on niin hauskaa!”</a:t>
            </a:r>
            <a:endParaRPr lang="fi-FI" b="1" u="sng" dirty="0"/>
          </a:p>
          <a:p>
            <a:endParaRPr lang="fi-FI" b="1" u="sng" dirty="0"/>
          </a:p>
          <a:p>
            <a:r>
              <a:rPr lang="fi-FI" b="1" u="sng" dirty="0"/>
              <a:t>DIAN TAVOITE:</a:t>
            </a:r>
            <a:r>
              <a:rPr lang="fi-FI" dirty="0"/>
              <a:t> </a:t>
            </a:r>
          </a:p>
          <a:p>
            <a:endParaRPr lang="fi-FI" b="0" u="none" baseline="0" dirty="0"/>
          </a:p>
          <a:p>
            <a:r>
              <a:rPr lang="fi-FI" b="0" u="none" baseline="0" dirty="0"/>
              <a:t>Saada osallistujat innostumaan Hour of Code™ -tapahtumasta!</a:t>
            </a:r>
          </a:p>
          <a:p>
            <a:endParaRPr lang="fi-FI" b="0" u="none" baseline="0" dirty="0"/>
          </a:p>
          <a:p>
            <a:r>
              <a:rPr lang="fi-FI" b="1" u="sng" baseline="0" dirty="0"/>
              <a:t>HUOMAUTUS AVUSTAJALLE:</a:t>
            </a:r>
          </a:p>
          <a:p>
            <a:r>
              <a:rPr lang="fi-FI" sz="1200" kern="1200" dirty="0">
                <a:solidFill>
                  <a:schemeClr val="tx1"/>
                </a:solidFill>
                <a:effectLst/>
                <a:latin typeface="+mn-lt"/>
              </a:rPr>
              <a:t>Muista, että tapahtuman tärkein tavoite on se, että osallistujat käyttävät opetusohjelmaa. Rajaa siis esittely riittävän lyhyeksi. Useimmat tämän esityksen dioista on tarkoitettu näytettäväksi vain hetken ajan nopeaa ja keskustelevaa esitystä tukien.</a:t>
            </a:r>
            <a:endParaRPr lang="fi-FI" b="1" u="sng" dirty="0"/>
          </a:p>
          <a:p>
            <a:endParaRPr lang="fi-FI" b="1" u="sng" dirty="0"/>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rPr>
              <a:t>Tämä kuva edustaa Hour of Code™ -tapahtumia eri puolilla maailmaa.</a:t>
            </a:r>
            <a:endParaRPr lang="fi-FI"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fi-FI"/>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r>
              <a:rPr lang="fi-FI"/>
              <a:t>”</a:t>
            </a:r>
            <a:r>
              <a:rPr lang="fi-FI" sz="1200" kern="1200" dirty="0">
                <a:solidFill>
                  <a:schemeClr val="tx1"/>
                </a:solidFill>
                <a:effectLst/>
                <a:latin typeface="+mn-lt"/>
              </a:rPr>
              <a:t>Koodaamalla voi myös luoda uusia asioista, joten sen avulla voi kuvitella ja luoda mitä tahansa!”</a:t>
            </a:r>
          </a:p>
          <a:p>
            <a:endParaRPr lang="fi-FI" b="1" u="sng"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fi-FI"/>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a:t>”Koodaus on yhdessä tekemistä! Koska koodaajat ratkaisevat koko ajan ongelmia ja käyttävät mielikuvitustaan, </a:t>
            </a:r>
            <a:r>
              <a:rPr lang="fi-FI" sz="1200" kern="1200" dirty="0">
                <a:solidFill>
                  <a:schemeClr val="tx1"/>
                </a:solidFill>
                <a:effectLst/>
                <a:latin typeface="+mn-lt"/>
              </a:rPr>
              <a:t>he auttavat toisiaan kertomalla ideoistaan ja löytämistään ratkaisuista!” </a:t>
            </a:r>
            <a:endParaRPr lang="fi-FI" dirty="0"/>
          </a:p>
          <a:p>
            <a:endParaRPr lang="fi-FI" b="1" u="sng"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fi-FI"/>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sz="1200" kern="1200" dirty="0">
                <a:solidFill>
                  <a:schemeClr val="tx1"/>
                </a:solidFill>
                <a:effectLst/>
                <a:latin typeface="+mn-lt"/>
              </a:rPr>
              <a:t>”Mitä asioita haluatte tehdä?</a:t>
            </a:r>
            <a:r>
              <a:rPr lang="fi-FI"/>
              <a:t> </a:t>
            </a:r>
            <a:r>
              <a:rPr lang="fi-FI" sz="1200" b="0" i="0" u="none" kern="1200" dirty="0">
                <a:solidFill>
                  <a:schemeClr val="tx1"/>
                </a:solidFill>
                <a:effectLst/>
                <a:latin typeface="+mn-lt"/>
              </a:rPr>
              <a:t>Se voi olla mitä tahansa – lukemista, urheilua, muotijuttuja, videopelien pelaamista.”</a:t>
            </a:r>
            <a:endParaRPr lang="fi-FI" b="1" u="sng" dirty="0"/>
          </a:p>
          <a:p>
            <a:endParaRPr lang="fi-FI" b="1" u="sng" dirty="0"/>
          </a:p>
          <a:p>
            <a:r>
              <a:rPr lang="fi-FI" b="1" u="sng" dirty="0"/>
              <a:t>DIAN TAVOITE:</a:t>
            </a:r>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Koodauksen mieltäminen asiaksi, joka liittyy johonkin muuhun kuin tekniikkaan, jotta nuoret saadaan kiinnostumaan. Tavoitteena on saada heidän mielikuvituksensa liikkeelle ja saada heidät miettimään, miten kiinnostavasta asiasta voidaan tehdä koodaushanke, joka puolestaan ruokkii edelleen kiinnostusta. </a:t>
            </a:r>
            <a:endParaRPr lang="fi-FI" b="1" u="sng" dirty="0"/>
          </a:p>
          <a:p>
            <a:endParaRPr lang="fi-FI" b="1" u="sng" dirty="0"/>
          </a:p>
          <a:p>
            <a:r>
              <a:rPr lang="fi-FI" b="1" u="sng" dirty="0"/>
              <a:t>HUOMAUTUS AVUSTAJALLE: </a:t>
            </a:r>
            <a:r>
              <a:rPr lang="fi-FI" b="0" dirty="0"/>
              <a:t>Pyydä osallistujia kertomaan ideoistaan ja kiinnostuksenkohteistaan.</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fi-FI"/>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u="none" dirty="0"/>
              <a:t>”Koodaus voi olla osa kaikkea, mistä pidätte!”</a:t>
            </a:r>
          </a:p>
          <a:p>
            <a:endParaRPr lang="fi-FI" b="0" u="none" baseline="0" dirty="0"/>
          </a:p>
          <a:p>
            <a:r>
              <a:rPr lang="fi-FI" b="0" u="none" baseline="0" dirty="0"/>
              <a:t>*ESIMERKKEJÄ, JOITA VOIT MAINITA</a:t>
            </a:r>
          </a:p>
          <a:p>
            <a:pPr marL="628650" lvl="1" indent="-171450">
              <a:buFont typeface="Arial"/>
              <a:buChar char="•"/>
            </a:pPr>
            <a:r>
              <a:rPr lang="fi-FI" sz="1200" b="1" kern="1200" dirty="0">
                <a:solidFill>
                  <a:schemeClr val="tx1"/>
                </a:solidFill>
                <a:effectLst/>
                <a:latin typeface="+mn-lt"/>
              </a:rPr>
              <a:t>Elokuvista </a:t>
            </a:r>
            <a:r>
              <a:rPr lang="fi-FI" sz="1200" kern="1200" dirty="0">
                <a:solidFill>
                  <a:schemeClr val="tx1"/>
                </a:solidFill>
                <a:effectLst/>
                <a:latin typeface="+mn-lt"/>
              </a:rPr>
              <a:t>pitävä voi tehdä sovelluksen, jossa elokuvia arvioidaan ja niistä keskustellaan</a:t>
            </a:r>
            <a:endParaRPr lang="fi-FI" dirty="0">
              <a:effectLst/>
            </a:endParaRPr>
          </a:p>
          <a:p>
            <a:pPr marL="628650" lvl="1" indent="-171450">
              <a:buFont typeface="Arial"/>
              <a:buChar char="•"/>
            </a:pPr>
            <a:r>
              <a:rPr lang="fi-FI" sz="1200" b="1" kern="1200" dirty="0">
                <a:solidFill>
                  <a:schemeClr val="tx1"/>
                </a:solidFill>
                <a:effectLst/>
                <a:latin typeface="+mn-lt"/>
              </a:rPr>
              <a:t>Videopeleistä </a:t>
            </a:r>
            <a:r>
              <a:rPr lang="fi-FI" sz="1200" kern="1200" dirty="0">
                <a:solidFill>
                  <a:schemeClr val="tx1"/>
                </a:solidFill>
                <a:effectLst/>
                <a:latin typeface="+mn-lt"/>
              </a:rPr>
              <a:t>pitävä voi tehdä oman pelin</a:t>
            </a:r>
          </a:p>
          <a:p>
            <a:pPr marL="628650" lvl="1" indent="-171450">
              <a:buFont typeface="Arial"/>
              <a:buChar char="•"/>
            </a:pPr>
            <a:r>
              <a:rPr lang="fi-FI" sz="1200" b="1" i="0" u="none" kern="1200" dirty="0">
                <a:solidFill>
                  <a:schemeClr val="tx1"/>
                </a:solidFill>
                <a:effectLst/>
                <a:latin typeface="+mn-lt"/>
              </a:rPr>
              <a:t>Urheilusta </a:t>
            </a:r>
            <a:r>
              <a:rPr lang="fi-FI" sz="1200" b="0" i="0" u="none" kern="1200" dirty="0">
                <a:solidFill>
                  <a:schemeClr val="tx1"/>
                </a:solidFill>
                <a:effectLst/>
                <a:latin typeface="+mn-lt"/>
              </a:rPr>
              <a:t>pitävä voi tehdä mobiilisovelluksen, joka näyttää suosikkijoukkueen pelitilastot</a:t>
            </a:r>
            <a:r>
              <a:rPr lang="fi-FI"/>
              <a:t> </a:t>
            </a:r>
          </a:p>
          <a:p>
            <a:pPr marL="628650" lvl="1" indent="-171450">
              <a:buFont typeface="Arial"/>
              <a:buChar char="•"/>
            </a:pPr>
            <a:r>
              <a:rPr lang="fi-FI" sz="1200" kern="1200" dirty="0">
                <a:solidFill>
                  <a:schemeClr val="tx1"/>
                </a:solidFill>
                <a:effectLst/>
                <a:latin typeface="+mn-lt"/>
              </a:rPr>
              <a:t>Jos joku pitää </a:t>
            </a:r>
            <a:r>
              <a:rPr lang="fi-FI" sz="1200" b="1" i="0" u="none" kern="1200" dirty="0">
                <a:solidFill>
                  <a:schemeClr val="tx1"/>
                </a:solidFill>
                <a:effectLst/>
                <a:latin typeface="+mn-lt"/>
              </a:rPr>
              <a:t>piirretyistä ja supersankareista</a:t>
            </a:r>
            <a:r>
              <a:rPr lang="fi-FI" sz="1200" b="0" i="0" u="none" kern="1200" dirty="0">
                <a:solidFill>
                  <a:schemeClr val="tx1"/>
                </a:solidFill>
                <a:effectLst/>
                <a:latin typeface="+mn-lt"/>
              </a:rPr>
              <a:t>, hän voi tehdä sivuston mielihahmoistaan</a:t>
            </a:r>
            <a:r>
              <a:rPr lang="fi-FI"/>
              <a:t> </a:t>
            </a:r>
            <a:endParaRPr lang="fi-FI" dirty="0">
              <a:effectLst/>
            </a:endParaRPr>
          </a:p>
          <a:p>
            <a:endParaRPr lang="fi-FI" b="1" u="sng" dirty="0"/>
          </a:p>
          <a:p>
            <a:r>
              <a:rPr lang="fi-FI" b="1" u="sng" dirty="0"/>
              <a:t>DIAN TAVOITE:</a:t>
            </a:r>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Korostaa, että koodaamalla löytää uusia ilonaiheita ja että luotavia asioita voi välittää ystäville ja käyttää yhdessä heidän kanssaan.</a:t>
            </a:r>
          </a:p>
          <a:p>
            <a:endParaRPr lang="fi-FI" b="1"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fi-FI"/>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b="0" u="none" dirty="0"/>
              <a:t>”Oletteko valmiita aloittamaan koodauksen? Aloitetaan! </a:t>
            </a:r>
            <a:r>
              <a:rPr lang="fi-FI" dirty="0"/>
              <a:t>”Tämänpäiväisessä </a:t>
            </a:r>
            <a:r>
              <a:rPr lang="fi-FI" sz="1200" dirty="0">
                <a:solidFill>
                  <a:schemeClr val="bg1"/>
                </a:solidFill>
                <a:latin typeface="Segoe UI Light" panose="020B0502040204020203" pitchFamily="34" charset="0"/>
              </a:rPr>
              <a:t>Hour of </a:t>
            </a:r>
            <a:r>
              <a:rPr lang="fi-FI" b="0" u="none" baseline="0" dirty="0"/>
              <a:t>Code™</a:t>
            </a:r>
            <a:r>
              <a:rPr lang="fi-FI" dirty="0"/>
              <a:t> -tapahtumassa käytetään </a:t>
            </a:r>
            <a:r>
              <a:rPr lang="fi-FI" sz="1200" kern="1200" dirty="0">
                <a:solidFill>
                  <a:schemeClr val="tx1"/>
                </a:solidFill>
                <a:effectLst/>
                <a:latin typeface="+mn-lt"/>
              </a:rPr>
              <a:t>Minecraft-pelin innoittamaa opetusohjelmaa</a:t>
            </a:r>
            <a:r>
              <a:rPr lang="fi-FI" dirty="0"/>
              <a:t>!</a:t>
            </a:r>
            <a:r>
              <a:rPr lang="fi-FI" b="0" u="none" baseline="0" dirty="0"/>
              <a:t> </a:t>
            </a:r>
            <a:r>
              <a:rPr lang="fi-FI" sz="1200" kern="1200" dirty="0">
                <a:solidFill>
                  <a:schemeClr val="tx1"/>
                </a:solidFill>
                <a:effectLst/>
                <a:latin typeface="+mn-lt"/>
              </a:rPr>
              <a:t>Opetusohjelmassa käytetään Minecraft-videopelin hahmoja ja käsitteitä, mutta kyseessä ei ole varsinainen peli.</a:t>
            </a:r>
            <a:r>
              <a:rPr lang="fi-FI" b="0" u="none" baseline="0" dirty="0"/>
              <a:t>”</a:t>
            </a:r>
            <a:r>
              <a:rPr lang="fi-FI" dirty="0"/>
              <a:t> </a:t>
            </a:r>
            <a:r>
              <a:rPr lang="fi-FI" sz="1200" kern="1200" dirty="0">
                <a:solidFill>
                  <a:schemeClr val="tx1"/>
                </a:solidFill>
                <a:effectLst/>
                <a:latin typeface="+mn-lt"/>
              </a:rPr>
              <a:t>Minecraft Hour of </a:t>
            </a:r>
            <a:r>
              <a:rPr lang="fi-FI" b="0" u="none" baseline="0" dirty="0"/>
              <a:t>Code™</a:t>
            </a:r>
            <a:r>
              <a:rPr lang="fi-FI" sz="1200" kern="1200" dirty="0">
                <a:solidFill>
                  <a:schemeClr val="tx1"/>
                </a:solidFill>
                <a:effectLst/>
                <a:latin typeface="+mn-lt"/>
              </a:rPr>
              <a:t> -opetusohjelmassa tavataan ”Agentti” ja opitaan käyttämään esimerkiksi silmukkoja, virheenkorjausta ja funktioita. Niiden avulla suunnitellaan omia ratkaisuja tehtäviin ja katsotaan, kun Agentti suorittaa luotuja komentoja.”</a:t>
            </a:r>
            <a:endParaRPr lang="fi-FI" sz="1200" b="0" baseline="0" dirty="0"/>
          </a:p>
          <a:p>
            <a:endParaRPr lang="fi-FI"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b="0" u="none" baseline="0" dirty="0"/>
              <a:t>”Pelaamiseen on tänään aikaa _____ . Jos jäätte jumiin, yrittäkää löytää toinen tapa ratkaista ongelma. Voit kysyä apua vierustoverilta, ja jos tarvitset apua minulta, [nosta käsi ylös tms.].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i-FI"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b="0" u="none" baseline="0" dirty="0"/>
              <a:t>Älkää unohtako kuulokkeita!”</a:t>
            </a:r>
            <a:endParaRPr lang="fi-FI" sz="1200" b="0" u="none" dirty="0"/>
          </a:p>
          <a:p>
            <a:endParaRPr lang="fi-FI" b="0" u="none" dirty="0"/>
          </a:p>
          <a:p>
            <a:endParaRPr lang="fi-FI" b="1" u="sng" dirty="0"/>
          </a:p>
          <a:p>
            <a:r>
              <a:rPr lang="fi-FI" b="1" u="sng" dirty="0"/>
              <a:t>DIAN TAVOITE: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i-FI"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dirty="0">
                <a:solidFill>
                  <a:schemeClr val="bg1"/>
                </a:solidFill>
                <a:latin typeface="Segoe UI Light" panose="020B0502040204020203" pitchFamily="34" charset="0"/>
              </a:rPr>
              <a:t>Hour of </a:t>
            </a:r>
            <a:r>
              <a:rPr lang="fi-FI" b="0" u="none" baseline="0" dirty="0"/>
              <a:t>Code™</a:t>
            </a:r>
            <a:r>
              <a:rPr lang="fi-FI" b="0" u="none" dirty="0"/>
              <a:t> -tapahtuman esittely</a:t>
            </a:r>
          </a:p>
          <a:p>
            <a:endParaRPr lang="fi-FI"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b="1" u="sng" dirty="0"/>
              <a:t>HUOMAUTUS AVUSTAJALLE:</a:t>
            </a:r>
          </a:p>
          <a:p>
            <a:pPr>
              <a:defRPr/>
            </a:pPr>
            <a:r>
              <a:rPr lang="fi-FI" b="0" dirty="0"/>
              <a:t>Minecraft-opetusohjelmia on useampia kuin yksi. </a:t>
            </a:r>
            <a:r>
              <a:rPr lang="fi-FI" dirty="0"/>
              <a:t>Aloita tämänvuotisella opetusohjelmalla, ja jos opiskelijasi läpäisevät sen etuajassa, ota käyttöön seuraava opetusohjelma.</a:t>
            </a:r>
            <a:r>
              <a:rPr lang="fi-FI" b="0" dirty="0"/>
              <a:t> Jokainen opetusohjelma opettaa eri käsitteitä, joten ne kannattaa kaikki käydä läpi.</a:t>
            </a:r>
            <a:r>
              <a:rPr lang="fi-FI" dirty="0"/>
              <a:t> </a:t>
            </a:r>
            <a:endParaRPr lang="fi-FI" b="0" dirty="0"/>
          </a:p>
          <a:p>
            <a:endParaRPr lang="fi-FI" sz="1200" b="1" u="sng" kern="1200" baseline="0" dirty="0">
              <a:solidFill>
                <a:schemeClr val="tx1"/>
              </a:solidFill>
              <a:effectLst/>
              <a:latin typeface="+mn-lt"/>
              <a:ea typeface="+mn-ea"/>
              <a:cs typeface="+mn-cs"/>
            </a:endParaRPr>
          </a:p>
          <a:p>
            <a:r>
              <a:rPr lang="fi-FI" sz="1200" kern="1200" dirty="0">
                <a:solidFill>
                  <a:schemeClr val="tx1"/>
                </a:solidFill>
                <a:effectLst/>
                <a:latin typeface="+mn-lt"/>
              </a:rPr>
              <a:t>Jos et voi antaa kullekin osallistujalle omaa laitetta, muodosta heistä työpareja ja pyydä heitä käyttämään tietokonetta vuorotellen niin, että käyttövuoro vaihtuu aina, kun oppitunnissa on saatu jokin vaihe valmiiksi. Näin kumpikin saa tilaisuuden olla vuorotellen aktiivinen ja tarkkailija. Tehtävät suositellaan suoritettaviksi yksin.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i-FI" sz="1200" kern="1200" dirty="0">
                <a:solidFill>
                  <a:schemeClr val="tx1"/>
                </a:solidFill>
                <a:effectLst/>
                <a:latin typeface="+mn-lt"/>
              </a:rPr>
              <a:t>Onnittele ryhmää edistymisestä ja kirjoitetusta koodista vartin käyttämisen jälkeen.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i-FI" sz="1200" b="0" u="none" kern="1200" dirty="0">
                <a:solidFill>
                  <a:schemeClr val="tx1"/>
                </a:solidFill>
                <a:effectLst/>
                <a:latin typeface="+mn-lt"/>
              </a:rPr>
              <a:t>Opetusohjelman läpäisseet ja/tai muita edistyneemmät osallistujat voivat käydä opetusohjelmaa läpi käyttämällä </a:t>
            </a:r>
            <a:r>
              <a:rPr lang="fi-FI" sz="1200" b="1" u="none" kern="1200" dirty="0">
                <a:solidFill>
                  <a:schemeClr val="tx1"/>
                </a:solidFill>
                <a:effectLst/>
                <a:latin typeface="+mn-lt"/>
              </a:rPr>
              <a:t>Diamond Path</a:t>
            </a:r>
            <a:r>
              <a:rPr lang="fi-FI" sz="1200" b="0" u="none" kern="1200" dirty="0">
                <a:solidFill>
                  <a:schemeClr val="tx1"/>
                </a:solidFill>
                <a:effectLst/>
                <a:latin typeface="+mn-lt"/>
              </a:rPr>
              <a:t> -pelitilaa. Se sisältää ylimääräisiä koodaushaasteita, jotka läpäisemällä saa timantin jokaiselta tasolta.</a:t>
            </a:r>
            <a:endParaRPr lang="fi-FI"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i-FI"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i-FI" b="0" dirty="0"/>
          </a:p>
          <a:p>
            <a:r>
              <a:rPr lang="fi-FI"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fi-FI"/>
          </a:p>
        </p:txBody>
      </p:sp>
    </p:spTree>
    <p:extLst>
      <p:ext uri="{BB962C8B-B14F-4D97-AF65-F5344CB8AC3E}">
        <p14:creationId xmlns:p14="http://schemas.microsoft.com/office/powerpoint/2010/main" val="156254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endParaRPr lang="fi-FI" b="0" u="none" dirty="0"/>
          </a:p>
          <a:p>
            <a:endParaRPr lang="fi-FI" b="0" u="none" dirty="0"/>
          </a:p>
          <a:p>
            <a:r>
              <a:rPr lang="fi-FI" b="0" u="none" dirty="0"/>
              <a:t>”Menkää osoitteeseen </a:t>
            </a:r>
            <a:r>
              <a:rPr lang="fi-FI" sz="1200" b="0" u="none" dirty="0">
                <a:solidFill>
                  <a:schemeClr val="bg1"/>
                </a:solidFill>
                <a:latin typeface="Segoe Pro Light" charset="0"/>
              </a:rPr>
              <a:t>code.org</a:t>
            </a:r>
            <a:r>
              <a:rPr lang="fi-FI" sz="1200" dirty="0">
                <a:solidFill>
                  <a:schemeClr val="bg1"/>
                </a:solidFill>
                <a:latin typeface="Segoe Pro Light" charset="0"/>
              </a:rPr>
              <a:t>/Minecraft</a:t>
            </a:r>
            <a:r>
              <a:rPr lang="fi-FI" b="0" u="none" baseline="0" dirty="0"/>
              <a:t>, etsikää sieltä </a:t>
            </a:r>
            <a:r>
              <a:rPr lang="fi-FI" sz="1200" kern="1200" dirty="0">
                <a:solidFill>
                  <a:schemeClr val="tx1"/>
                </a:solidFill>
                <a:effectLst/>
                <a:latin typeface="+mn-lt"/>
              </a:rPr>
              <a:t>Minecraft Hour of </a:t>
            </a:r>
            <a:r>
              <a:rPr lang="fi-FI" b="0" u="none" baseline="0" dirty="0"/>
              <a:t>Code™</a:t>
            </a:r>
            <a:r>
              <a:rPr lang="fi-FI" sz="1200" kern="1200" dirty="0">
                <a:solidFill>
                  <a:schemeClr val="tx1"/>
                </a:solidFill>
                <a:effectLst/>
                <a:latin typeface="+mn-lt"/>
              </a:rPr>
              <a:t> Hero’s Journey</a:t>
            </a:r>
            <a:r>
              <a:rPr lang="fi-FI" dirty="0"/>
              <a:t> -opetusohjelma ja ALOIT</a:t>
            </a:r>
            <a:r>
              <a:rPr lang="fi-FI" b="0" u="none" baseline="0" dirty="0"/>
              <a:t>TAKAA! ”</a:t>
            </a:r>
            <a:endParaRPr lang="fi-FI" b="1" u="sng" dirty="0"/>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b="0" i="0" u="none" strike="noStrike" kern="1200" dirty="0">
                <a:solidFill>
                  <a:schemeClr val="tx1"/>
                </a:solidFill>
                <a:effectLst/>
                <a:latin typeface="+mn-lt"/>
              </a:rPr>
              <a:t>Antaa ihmisille aikaa päästä opetusohjelmaan.</a:t>
            </a:r>
          </a:p>
          <a:p>
            <a:pPr marL="0" marR="0" indent="0" algn="l" defTabSz="914400" rtl="0" eaLnBrk="1" fontAlgn="auto" latinLnBrk="0" hangingPunct="1">
              <a:lnSpc>
                <a:spcPct val="100000"/>
              </a:lnSpc>
              <a:spcBef>
                <a:spcPts val="0"/>
              </a:spcBef>
              <a:spcAft>
                <a:spcPts val="0"/>
              </a:spcAft>
              <a:buClrTx/>
              <a:buSzTx/>
              <a:buFontTx/>
              <a:buNone/>
              <a:tabLst/>
              <a:defRPr/>
            </a:pPr>
            <a:br>
              <a:rPr dirty="0"/>
            </a:br>
            <a:r>
              <a:rPr lang="fi-FI" sz="1200" b="1" i="0" u="sng" strike="noStrike" kern="1200" dirty="0">
                <a:solidFill>
                  <a:schemeClr val="tx1"/>
                </a:solidFill>
                <a:effectLst/>
                <a:latin typeface="+mn-lt"/>
              </a:rPr>
              <a:t>OHJEITA AVUSTAJALLE: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sz="1200" b="0" i="0" u="none" strike="noStrike" kern="1200" dirty="0">
                <a:solidFill>
                  <a:schemeClr val="tx1"/>
                </a:solidFill>
                <a:effectLst/>
                <a:latin typeface="+mn-lt"/>
              </a:rPr>
              <a:t>Pidä tämä dia näkyvillä opetusohjelman aikana ja siirry seuraavaan diaan vasta, kun ryhmä on lähellä opetusohjelman loppua.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sz="1200" b="0" i="0" u="none" strike="noStrike" kern="1200" dirty="0">
                <a:solidFill>
                  <a:schemeClr val="tx1"/>
                </a:solidFill>
                <a:effectLst/>
                <a:latin typeface="+mn-lt"/>
              </a:rPr>
              <a:t>Jos osallistuja kirjautuu opetusohjelmaan, hänen edistymisensä eri tasoilla tallentuu ja hän voi jatkaa mahdollisesti keskeytynyttä suoritusta.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sz="1200" b="0" i="0" u="none" strike="noStrike" kern="1200" dirty="0">
                <a:solidFill>
                  <a:schemeClr val="tx1"/>
                </a:solidFill>
                <a:effectLst/>
                <a:latin typeface="+mn-lt"/>
              </a:rPr>
              <a:t>Koska osallistujat voivat vapaasti pelata ja rakentaa, on syytä pitää mielessä riskit, joita voi liittyä nuorien käyttäjien luomaan sisältöön.</a:t>
            </a: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b="1" i="0" u="sng" strike="noStrike" kern="1200" dirty="0">
                <a:solidFill>
                  <a:schemeClr val="tx1"/>
                </a:solidFill>
                <a:effectLst/>
                <a:latin typeface="+mn-lt"/>
              </a:rPr>
              <a:t>JOS AIKAA ON RAJOITETUSTI: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sz="1200" b="0" i="0" u="none" strike="noStrike" kern="1200" dirty="0">
                <a:solidFill>
                  <a:schemeClr val="tx1"/>
                </a:solidFill>
                <a:effectLst/>
                <a:latin typeface="+mn-lt"/>
              </a:rPr>
              <a:t>Suorittakaa mahdollisimman monta tehtävää. Teknisesti taitavat lapset voivat suorittaa ne kaikki 50–60 minuutissa.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sz="1200" b="0" i="0" u="none" strike="noStrike" kern="1200" dirty="0">
                <a:solidFill>
                  <a:schemeClr val="tx1"/>
                </a:solidFill>
                <a:effectLst/>
                <a:latin typeface="+mn-lt"/>
              </a:rPr>
              <a:t>Onnittele oppilaita näiden suorituksesta ja kerro, että he voivat jatkaa koodaamista kotona.</a:t>
            </a: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b="1" i="0" u="sng" strike="noStrike" kern="1200" dirty="0">
                <a:solidFill>
                  <a:schemeClr val="tx1"/>
                </a:solidFill>
                <a:effectLst/>
                <a:latin typeface="+mn-lt"/>
              </a:rPr>
              <a:t>JOS AIKAA JÄÄ YLI: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sz="1200" b="0" i="0" u="none" strike="noStrike" kern="1200" dirty="0">
                <a:solidFill>
                  <a:schemeClr val="tx1"/>
                </a:solidFill>
                <a:effectLst/>
                <a:latin typeface="+mn-lt"/>
              </a:rPr>
              <a:t>Ohjaa oppilaita jatkamaan viimeisen tehtävän parissa, jos se tuntuu heistä hauskalta.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sz="1200" b="0" i="0" u="none" strike="noStrike" kern="1200" dirty="0">
                <a:solidFill>
                  <a:schemeClr val="tx1"/>
                </a:solidFill>
                <a:effectLst/>
                <a:latin typeface="+mn-lt"/>
              </a:rPr>
              <a:t>Ohjaa oppilaita käymään uudelleen läpi tehtäviä ja pyydä heitä ratkaisemaan ne eri tavalla kuin aiemmin.</a:t>
            </a:r>
            <a:r>
              <a:rPr lang="fi-FI" dirty="0"/>
              <a:t> </a:t>
            </a:r>
            <a:r>
              <a:rPr lang="fi-FI" sz="1200" b="0" i="0" u="none" strike="noStrike" kern="1200" dirty="0">
                <a:solidFill>
                  <a:schemeClr val="tx1"/>
                </a:solidFill>
                <a:effectLst/>
                <a:latin typeface="+mn-lt"/>
              </a:rPr>
              <a:t>Tämä vahvistaa opitun omaksumista ja antaa mahdollisuuden kokeilla omin päin.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sz="1200" b="0" u="none" kern="1200" dirty="0">
                <a:solidFill>
                  <a:schemeClr val="tx1"/>
                </a:solidFill>
                <a:effectLst/>
                <a:latin typeface="+mn-lt"/>
              </a:rPr>
              <a:t>Ohjaa opiskelijat pelaamaan läpi Minecraft Hour of </a:t>
            </a:r>
            <a:r>
              <a:rPr lang="fi-FI" b="0" u="none" baseline="0" dirty="0"/>
              <a:t>Code™</a:t>
            </a:r>
            <a:r>
              <a:rPr lang="fi-FI" sz="1200" b="0" u="none" kern="1200" dirty="0">
                <a:solidFill>
                  <a:schemeClr val="tx1"/>
                </a:solidFill>
                <a:effectLst/>
                <a:latin typeface="+mn-lt"/>
              </a:rPr>
              <a:t> Adventurer -opetusohjelma ja/tai Minecraft Hour of </a:t>
            </a:r>
            <a:r>
              <a:rPr lang="fi-FI" b="0" u="none" baseline="0" dirty="0"/>
              <a:t>Code™</a:t>
            </a:r>
            <a:r>
              <a:rPr lang="fi-FI" sz="1200" b="0" u="none" kern="1200" dirty="0">
                <a:solidFill>
                  <a:schemeClr val="tx1"/>
                </a:solidFill>
                <a:effectLst/>
                <a:latin typeface="+mn-lt"/>
              </a:rPr>
              <a:t> Designer -opetusohjelma.</a:t>
            </a:r>
            <a:endParaRPr lang="fi-FI" b="0" u="none"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i-FI" b="1" u="sng" dirty="0"/>
          </a:p>
          <a:p>
            <a:endParaRPr lang="fi-FI"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fi-FI"/>
          </a:p>
        </p:txBody>
      </p:sp>
    </p:spTree>
    <p:extLst>
      <p:ext uri="{BB962C8B-B14F-4D97-AF65-F5344CB8AC3E}">
        <p14:creationId xmlns:p14="http://schemas.microsoft.com/office/powerpoint/2010/main" val="3332929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u="none" dirty="0"/>
              <a:t>”Kuulkaa kaikki! Suorittamiseen on aikaa enää muutama minuutti! </a:t>
            </a:r>
          </a:p>
          <a:p>
            <a:r>
              <a:rPr lang="fi-FI" b="0" u="none" dirty="0"/>
              <a:t>Muista, että voitte jatkaa koodaamisen opettelemista Minecraftin avulla myöhemmin.”</a:t>
            </a:r>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endParaRPr lang="fi-FI"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r>
              <a:rPr lang="fi-FI" b="0" u="none" dirty="0"/>
              <a:t>Ilmoittaa osallistujille, että aika on lähes lopussa ja opetusohjelman suoritus on päättymässä.</a:t>
            </a:r>
          </a:p>
          <a:p>
            <a:endParaRPr lang="fi-FI" b="1"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fi-FI"/>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endParaRPr lang="fi-FI" b="1" u="sng" dirty="0"/>
          </a:p>
          <a:p>
            <a:r>
              <a:rPr lang="fi-FI" b="0" u="none" baseline="0" dirty="0"/>
              <a:t>”Palataan aiempaan keskusteluun. Ovatko ajatuksenne koodauksesta muuttuneet?”</a:t>
            </a:r>
          </a:p>
          <a:p>
            <a:pPr marL="628650" lvl="1" indent="-171450">
              <a:buFont typeface="Arial"/>
              <a:buChar char="•"/>
            </a:pPr>
            <a:r>
              <a:rPr lang="fi-FI"/>
              <a:t>Miten vastaisit, jos joku kysyy sinulta, mitä koodaaminen on?</a:t>
            </a:r>
          </a:p>
          <a:p>
            <a:pPr marL="628650" lvl="1" indent="-171450">
              <a:buFont typeface="Arial"/>
              <a:buChar char="•"/>
            </a:pPr>
            <a:r>
              <a:rPr lang="fi-FI"/>
              <a:t>Mitä olet oppinut?</a:t>
            </a:r>
          </a:p>
          <a:p>
            <a:pPr marL="628650" lvl="1" indent="-171450">
              <a:buFont typeface="Arial"/>
              <a:buChar char="•"/>
            </a:pPr>
            <a:r>
              <a:rPr lang="fi-FI"/>
              <a:t>Mikä oli vaikeinta? Mitä teit, jos jäit jumiin johonkin kohtaan? Miksi se on tärkeää? [rohkaisee sinnikkyyteen]</a:t>
            </a:r>
          </a:p>
          <a:p>
            <a:pPr marL="628650" lvl="1" indent="-171450">
              <a:buFont typeface="Arial"/>
              <a:buChar char="•"/>
            </a:pPr>
            <a:r>
              <a:rPr lang="fi-FI"/>
              <a:t>Millä tavalla koodaaminen on luovaa? [yhdistää koodaamiseen muuhun luovaan toimintaan, kuten laulamiseen, tanssimiseen tai rakentamiseen]</a:t>
            </a:r>
          </a:p>
          <a:p>
            <a:pPr marL="628650" lvl="1" indent="-171450">
              <a:buFont typeface="Arial"/>
              <a:buChar char="•"/>
            </a:pPr>
            <a:r>
              <a:rPr lang="fi-FI"/>
              <a:t>Kenelle koodaaminen sopii? [pyrkii murtamaan stereotypioita, kuten ”pojille”, ”matematiikassa lahjakkaille” jne.]</a:t>
            </a:r>
          </a:p>
          <a:p>
            <a:pPr marL="628650" lvl="1" indent="-171450">
              <a:buFont typeface="Arial"/>
              <a:buChar char="•"/>
            </a:pPr>
            <a:r>
              <a:rPr lang="fi-FI"/>
              <a:t>Kertokaa ideoita, miten voisitte koodaamalla luoda jotakin mahtavaa?</a:t>
            </a:r>
          </a:p>
          <a:p>
            <a:endParaRPr lang="fi-FI" b="1" u="sng" dirty="0"/>
          </a:p>
          <a:p>
            <a:r>
              <a:rPr lang="fi-FI" b="1" u="sng" dirty="0"/>
              <a:t>DIAN TAVOITE:</a:t>
            </a:r>
          </a:p>
          <a:p>
            <a:endParaRPr lang="fi-FI" b="1" dirty="0"/>
          </a:p>
          <a:p>
            <a:r>
              <a:rPr lang="fi-FI" b="0" dirty="0"/>
              <a:t>Palata alkuperäiseen kysymykseen ja katsoa, miten lasten mielipiteet koodauksesta ovat muuttuneet. </a:t>
            </a:r>
            <a:r>
              <a:rPr lang="fi-FI" b="0" kern="1200" baseline="0" dirty="0">
                <a:effectLst/>
                <a:latin typeface="+mn-lt"/>
              </a:rPr>
              <a:t>T</a:t>
            </a:r>
            <a:r>
              <a:rPr lang="fi-FI" kern="1200" dirty="0">
                <a:effectLst/>
                <a:latin typeface="+mn-lt"/>
              </a:rPr>
              <a:t>ämä kysymys</a:t>
            </a:r>
            <a:r>
              <a:rPr lang="fi-FI"/>
              <a:t> antaa</a:t>
            </a:r>
            <a:r>
              <a:rPr lang="fi-FI" kern="1200" dirty="0">
                <a:effectLst/>
                <a:latin typeface="+mn-lt"/>
              </a:rPr>
              <a:t> oppilaille mahdollisuuden vahvistaa, että he ovat oppineet ja tehneet asiat oikein. Näin he saavat varmuuden siitä, että heidän tekemänsä päätelmät ovat oikeita, mikä auttaa heitä sisäistämään opitut asiat.</a:t>
            </a:r>
            <a:endParaRPr lang="fi-FI" b="1" dirty="0"/>
          </a:p>
          <a:p>
            <a:pPr marL="0" marR="0" indent="0" algn="l" defTabSz="914400" rtl="0" eaLnBrk="1" fontAlgn="auto" latinLnBrk="0" hangingPunct="1">
              <a:lnSpc>
                <a:spcPct val="100000"/>
              </a:lnSpc>
              <a:spcBef>
                <a:spcPts val="0"/>
              </a:spcBef>
              <a:spcAft>
                <a:spcPts val="0"/>
              </a:spcAft>
              <a:buClrTx/>
              <a:buSzTx/>
              <a:buFontTx/>
              <a:buNone/>
              <a:tabLst/>
              <a:defRPr/>
            </a:pPr>
            <a:endParaRPr lang="fi-FI"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fi-FI"/>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fi-FI" sz="1200" b="1" i="0" u="sng" strike="noStrike" kern="1200" cap="none" dirty="0">
                <a:solidFill>
                  <a:schemeClr val="dk1"/>
                </a:solidFill>
                <a:effectLst/>
                <a:latin typeface="Calibri"/>
                <a:sym typeface="Calibri"/>
              </a:rPr>
              <a:t>DIAN TAVOITE:</a:t>
            </a:r>
            <a:r>
              <a:rPr lang="fi-FI" dirty="0"/>
              <a:t> </a:t>
            </a:r>
            <a:r>
              <a:rPr lang="fi-FI" sz="1200" b="0" i="0" u="none" strike="noStrike" kern="1200" cap="none" dirty="0">
                <a:solidFill>
                  <a:schemeClr val="dk1"/>
                </a:solidFill>
                <a:effectLst/>
                <a:latin typeface="Calibri"/>
                <a:sym typeface="Calibri"/>
              </a:rPr>
              <a:t>Päättää tapahtuma positiivisiin tunnelmiin.</a:t>
            </a:r>
            <a:endParaRPr lang="fi-FI" b="0" dirty="0">
              <a:effectLst/>
            </a:endParaRPr>
          </a:p>
          <a:p>
            <a:br>
              <a:rPr dirty="0"/>
            </a:br>
            <a:r>
              <a:rPr lang="fi-FI" sz="1200" b="1" i="0" u="sng" strike="noStrike" kern="1200" cap="none" dirty="0">
                <a:solidFill>
                  <a:schemeClr val="dk1"/>
                </a:solidFill>
                <a:effectLst/>
                <a:latin typeface="Calibri"/>
                <a:sym typeface="Calibri"/>
              </a:rPr>
              <a:t>JUONTOTEKSTIMALLI:</a:t>
            </a:r>
            <a:r>
              <a:rPr lang="fi-FI" dirty="0"/>
              <a:t> </a:t>
            </a:r>
            <a:r>
              <a:rPr lang="fi-FI" b="0" u="none" dirty="0"/>
              <a:t>”Onneksi olkoon! Olette läpäisseet tämänvuotisen </a:t>
            </a:r>
            <a:r>
              <a:rPr lang="fi-FI" sz="1200" dirty="0">
                <a:solidFill>
                  <a:schemeClr val="bg1"/>
                </a:solidFill>
                <a:latin typeface="Segoe UI Light" panose="020B0502040204020203" pitchFamily="34" charset="0"/>
              </a:rPr>
              <a:t>Hour of </a:t>
            </a:r>
            <a:r>
              <a:rPr lang="fi-FI" b="0" u="none" baseline="0" dirty="0"/>
              <a:t>Code™</a:t>
            </a:r>
            <a:r>
              <a:rPr lang="fi-FI" sz="1200" dirty="0">
                <a:solidFill>
                  <a:schemeClr val="bg1"/>
                </a:solidFill>
                <a:latin typeface="Segoe UI Light" panose="020B0502040204020203" pitchFamily="34" charset="0"/>
              </a:rPr>
              <a:t> </a:t>
            </a:r>
            <a:r>
              <a:rPr lang="fi-FI" sz="1200" b="0" u="none" baseline="0" dirty="0">
                <a:solidFill>
                  <a:schemeClr val="bg1"/>
                </a:solidFill>
                <a:latin typeface="Segoe UI Light" panose="020B0502040204020203" pitchFamily="34" charset="0"/>
              </a:rPr>
              <a:t>-tapahtuman!”</a:t>
            </a:r>
            <a:endParaRPr lang="fi-FI" b="0" u="none" baseline="0" dirty="0"/>
          </a:p>
          <a:p>
            <a:br>
              <a:rPr lang="en-US" b="0" dirty="0">
                <a:effectLst/>
              </a:rPr>
            </a:br>
            <a:endParaRPr lang="fi-FI"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fi-FI"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6309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”Kun teistä on nyt tulossa koodauksen asiantuntijoita, tutustukaa näihin resursseihin! Kirjoittakaa muistiin nämä linkit ja jatkakaa koodausta!”</a:t>
            </a:r>
          </a:p>
          <a:p>
            <a:endParaRPr lang="fi-FI" b="1" u="sng" dirty="0"/>
          </a:p>
          <a:p>
            <a:r>
              <a:rPr lang="fi-FI" b="1" u="sng" dirty="0"/>
              <a:t>DIAN TAVOITE:</a:t>
            </a:r>
          </a:p>
          <a:p>
            <a:endParaRPr lang="fi-FI" b="1" u="sng" dirty="0"/>
          </a:p>
          <a:p>
            <a:r>
              <a:rPr lang="fi-FI" b="0" u="none" dirty="0"/>
              <a:t>Rohkaista nuoria siirtymään seuraavaan vaiheeseen koodauksessa.</a:t>
            </a:r>
          </a:p>
          <a:p>
            <a:endParaRPr lang="fi-FI" b="0" u="none" baseline="0" dirty="0"/>
          </a:p>
          <a:p>
            <a:r>
              <a:rPr lang="fi-FI" b="1" u="sng" baseline="0" dirty="0"/>
              <a:t>HUOMAUTUS AVUSTAJALLE:</a:t>
            </a:r>
          </a:p>
          <a:p>
            <a:r>
              <a:rPr lang="fi-FI" sz="1200" kern="1200" dirty="0">
                <a:solidFill>
                  <a:schemeClr val="tx1"/>
                </a:solidFill>
                <a:effectLst/>
                <a:latin typeface="+mn-lt"/>
              </a:rPr>
              <a:t>Osallistujat voivat saada </a:t>
            </a:r>
            <a:r>
              <a:rPr lang="fi-FI" sz="1200" b="1" kern="1200" dirty="0">
                <a:solidFill>
                  <a:schemeClr val="tx1"/>
                </a:solidFill>
                <a:effectLst/>
                <a:latin typeface="+mn-lt"/>
              </a:rPr>
              <a:t>Hour of Code</a:t>
            </a:r>
            <a:r>
              <a:rPr lang="fi-FI" sz="1200" b="1" i="0" u="none" kern="1200" baseline="30000" dirty="0">
                <a:solidFill>
                  <a:schemeClr val="tx1"/>
                </a:solidFill>
                <a:effectLst/>
                <a:latin typeface="+mn-lt"/>
              </a:rPr>
              <a:t>TM</a:t>
            </a:r>
            <a:r>
              <a:rPr lang="fi-FI" sz="1200" b="1" i="0" u="none" kern="1200" dirty="0">
                <a:solidFill>
                  <a:schemeClr val="tx1"/>
                </a:solidFill>
                <a:effectLst/>
                <a:latin typeface="+mn-lt"/>
              </a:rPr>
              <a:t> -todistuksensa</a:t>
            </a:r>
            <a:r>
              <a:rPr lang="fi-FI" sz="1200" b="0" i="0" u="none" kern="1200" dirty="0">
                <a:solidFill>
                  <a:schemeClr val="tx1"/>
                </a:solidFill>
                <a:effectLst/>
                <a:latin typeface="+mn-lt"/>
              </a:rPr>
              <a:t> code.org-sivustosta milloin tahansa Hour of Code</a:t>
            </a:r>
            <a:r>
              <a:rPr lang="fi-FI" sz="1200" b="0" i="0" u="none" kern="1200" baseline="30000" dirty="0">
                <a:solidFill>
                  <a:schemeClr val="tx1"/>
                </a:solidFill>
                <a:effectLst/>
                <a:latin typeface="+mn-lt"/>
              </a:rPr>
              <a:t>TM</a:t>
            </a:r>
            <a:r>
              <a:rPr lang="fi-FI" sz="1200" b="0" i="0" u="none" kern="1200" dirty="0">
                <a:solidFill>
                  <a:schemeClr val="tx1"/>
                </a:solidFill>
                <a:effectLst/>
                <a:latin typeface="+mn-lt"/>
              </a:rPr>
              <a:t> -opetusohjelman käynnistämisen ja Hour of Code</a:t>
            </a:r>
            <a:r>
              <a:rPr lang="fi-FI" sz="1200" b="0" i="0" u="none" kern="1200" baseline="30000" dirty="0">
                <a:solidFill>
                  <a:schemeClr val="tx1"/>
                </a:solidFill>
                <a:effectLst/>
                <a:latin typeface="+mn-lt"/>
              </a:rPr>
              <a:t>TM </a:t>
            </a:r>
            <a:r>
              <a:rPr lang="fi-FI" sz="1200" b="0" i="0" u="none" kern="1200" dirty="0">
                <a:solidFill>
                  <a:schemeClr val="tx1"/>
                </a:solidFill>
                <a:effectLst/>
                <a:latin typeface="+mn-lt"/>
              </a:rPr>
              <a:t>-tapahtuman päättymisen jälkeen.</a:t>
            </a:r>
            <a:endParaRPr lang="fi-FI" b="0" u="none" dirty="0"/>
          </a:p>
          <a:p>
            <a:endParaRPr lang="fi-FI" b="1" dirty="0"/>
          </a:p>
          <a:p>
            <a:r>
              <a:rPr lang="fi-FI" sz="1200" kern="1200" dirty="0">
                <a:solidFill>
                  <a:schemeClr val="tx1"/>
                </a:solidFill>
                <a:effectLst/>
                <a:latin typeface="+mn-lt"/>
              </a:rPr>
              <a:t>Valitse lisäresurssidian sisältö yleisön mukaan:</a:t>
            </a:r>
          </a:p>
          <a:p>
            <a:endParaRPr lang="fi-FI" sz="1200" b="1" u="none" kern="1200" dirty="0">
              <a:solidFill>
                <a:schemeClr val="tx1"/>
              </a:solidFill>
              <a:effectLst/>
              <a:latin typeface="+mn-lt"/>
              <a:ea typeface="+mn-ea"/>
              <a:cs typeface="+mn-cs"/>
            </a:endParaRPr>
          </a:p>
          <a:p>
            <a:r>
              <a:rPr lang="fi-FI" sz="1200" b="1" u="none" kern="1200" dirty="0">
                <a:solidFill>
                  <a:schemeClr val="tx1"/>
                </a:solidFill>
                <a:effectLst/>
                <a:latin typeface="+mn-lt"/>
              </a:rPr>
              <a:t>Osallistujat voivat ladata koodinsa Minecraft: Education Editioniin ja/tai Windows 10:n Minecraftiin.</a:t>
            </a:r>
          </a:p>
          <a:p>
            <a:r>
              <a:rPr lang="fi-FI" sz="1200" b="0" u="none" kern="1200" dirty="0">
                <a:solidFill>
                  <a:schemeClr val="tx1"/>
                </a:solidFill>
                <a:effectLst/>
                <a:latin typeface="+mn-lt"/>
              </a:rPr>
              <a:t>Osallistujat voivat Code Studion avulla tuoda koodinsa oikeaan peliin, jossa se herää eloon.</a:t>
            </a:r>
          </a:p>
          <a:p>
            <a:endParaRPr lang="fi-FI"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b="1" kern="1200" dirty="0">
                <a:solidFill>
                  <a:schemeClr val="tx1"/>
                </a:solidFill>
                <a:effectLst/>
                <a:latin typeface="+mn-lt"/>
              </a:rPr>
              <a:t>Tutustu Minecraft: Education Editioniin:</a:t>
            </a:r>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Minecraft: Education Edition on suunniteltu koulukäyttöön. Sen mukana saat oppitunnin hallintatyökaluja, tuntisuunnitelmia ja muita resursseja. Lisätietoja on osoitteessa </a:t>
            </a:r>
            <a:r>
              <a:rPr lang="fi-FI" sz="1200" u="sng" kern="1200" dirty="0">
                <a:solidFill>
                  <a:schemeClr val="tx1"/>
                </a:solidFill>
                <a:effectLst/>
                <a:latin typeface="+mn-lt"/>
                <a:hlinkClick r:id="rId3"/>
              </a:rPr>
              <a:t>https://education.minecraft.net</a:t>
            </a:r>
            <a:r>
              <a:rPr lang="fi-FI" sz="1200" kern="1200" dirty="0">
                <a:solidFill>
                  <a:schemeClr val="tx1"/>
                </a:solidFill>
                <a:effectLst/>
                <a:latin typeface="+mn-lt"/>
              </a:rPr>
              <a:t>.</a:t>
            </a:r>
            <a:endParaRPr lang="fi-FI"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i-FI"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b="1" kern="1200" dirty="0">
                <a:solidFill>
                  <a:schemeClr val="tx1"/>
                </a:solidFill>
                <a:effectLst/>
                <a:latin typeface="+mn-lt"/>
              </a:rPr>
              <a:t>Tutustu erilaisiin tapoihin, joilla voit opettaa digitaalista osaamista ja tietojenkäsittelyä yhteisössäsi: </a:t>
            </a:r>
            <a:br>
              <a:rPr dirty="0"/>
            </a:br>
            <a:r>
              <a:rPr lang="fi-FI" sz="1200" kern="1200" dirty="0">
                <a:solidFill>
                  <a:schemeClr val="tx1"/>
                </a:solidFill>
                <a:effectLst/>
                <a:latin typeface="+mn-lt"/>
              </a:rPr>
              <a:t>https://Microsoft.com/digitalskills    </a:t>
            </a:r>
          </a:p>
          <a:p>
            <a:endParaRPr lang="fi-FI" b="0" dirty="0"/>
          </a:p>
          <a:p>
            <a:r>
              <a:rPr lang="fi-FI" b="1" dirty="0"/>
              <a:t>Code.org</a:t>
            </a:r>
            <a:r>
              <a:rPr lang="fi-FI" dirty="0"/>
              <a:t> </a:t>
            </a:r>
            <a:r>
              <a:rPr lang="fi-FI" b="1" dirty="0"/>
              <a:t>(</a:t>
            </a:r>
            <a:r>
              <a:rPr lang="fi-FI" sz="1200" b="1" kern="1200" dirty="0">
                <a:solidFill>
                  <a:schemeClr val="tx1"/>
                </a:solidFill>
                <a:effectLst/>
                <a:latin typeface="+mn-lt"/>
                <a:hlinkClick r:id="rId4"/>
              </a:rPr>
              <a:t>https://code.org/educate</a:t>
            </a:r>
            <a:r>
              <a:rPr lang="fi-FI" b="1" dirty="0"/>
              <a:t>)</a:t>
            </a:r>
            <a:r>
              <a:rPr lang="fi-FI" b="0" dirty="0"/>
              <a:t> Code.org-sivustosta löytyvillä opettajan työkaluilla voi edetä Hour of Code™ -taitoja pidemmälle. Tietojenkäsittelyn opettamiseen koulussa ei tarvita mitään kokemusta alalta. Code.org-sivustosta löytyy opinto-ohjelma, tuntisuunnitelmat, erinomaiset opetusoppaat ja paljon työkaluja kaikille tasoille – kaikki tarvittava ilmaiseksi. Siirry osoitteeseen </a:t>
            </a:r>
            <a:r>
              <a:rPr lang="fi-FI" sz="1200" kern="1200" dirty="0">
                <a:solidFill>
                  <a:schemeClr val="tx1"/>
                </a:solidFill>
                <a:effectLst/>
                <a:latin typeface="+mn-lt"/>
                <a:hlinkClick r:id="rId5"/>
              </a:rPr>
              <a:t>code.org/educate</a:t>
            </a:r>
            <a:r>
              <a:rPr lang="fi-FI" b="0" dirty="0"/>
              <a:t> ja aloita valitsemalla opetustaso!</a:t>
            </a:r>
          </a:p>
          <a:p>
            <a:endParaRPr lang="fi-FI" b="0" dirty="0"/>
          </a:p>
          <a:p>
            <a:r>
              <a:rPr lang="fi-FI" b="1" dirty="0"/>
              <a:t>Code Studio (</a:t>
            </a:r>
            <a:r>
              <a:rPr lang="fi-FI" sz="1200" b="1" kern="1200" dirty="0">
                <a:solidFill>
                  <a:schemeClr val="tx1"/>
                </a:solidFill>
                <a:effectLst/>
                <a:latin typeface="+mn-lt"/>
                <a:hlinkClick r:id="rId6"/>
              </a:rPr>
              <a:t>https://studio.code.org</a:t>
            </a:r>
            <a:r>
              <a:rPr lang="fi-FI" b="1" dirty="0"/>
              <a:t>) </a:t>
            </a:r>
            <a:r>
              <a:rPr lang="fi-FI" b="0" dirty="0"/>
              <a:t>Oliko Hour of Code™ -tapahtumassa hauskaa? Tietojenkäsittelyn maailmassa on paljon muuta kiinnostavaa! Code Studiossa on tehtäviä, pelejä ja kursseja kaikenikäisille. Opettele tekemään omia pelejä ja sovelluksia ja anna niitä sitten ystävillesi. Siirry osoitteeseen </a:t>
            </a:r>
            <a:r>
              <a:rPr lang="fi-FI" sz="1200" kern="1200" dirty="0">
                <a:solidFill>
                  <a:schemeClr val="tx1"/>
                </a:solidFill>
                <a:effectLst/>
                <a:latin typeface="+mn-lt"/>
                <a:hlinkClick r:id="rId7"/>
              </a:rPr>
              <a:t>studio.code.org</a:t>
            </a:r>
            <a:r>
              <a:rPr lang="fi-FI" b="0" dirty="0"/>
              <a:t> ja aloita jo tänään! </a:t>
            </a:r>
          </a:p>
          <a:p>
            <a:endParaRPr lang="fi-FI" b="0"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fi-FI"/>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1" u="sng" dirty="0"/>
              <a:t>Tervetuloa!</a:t>
            </a:r>
          </a:p>
          <a:p>
            <a:pPr marL="0" marR="0" lvl="0" indent="0" algn="l" defTabSz="914400" rtl="0" eaLnBrk="1" fontAlgn="auto" latinLnBrk="0" hangingPunct="1">
              <a:lnSpc>
                <a:spcPct val="100000"/>
              </a:lnSpc>
              <a:spcBef>
                <a:spcPts val="0"/>
              </a:spcBef>
              <a:spcAft>
                <a:spcPts val="0"/>
              </a:spcAft>
              <a:buClrTx/>
              <a:buSzTx/>
              <a:buFontTx/>
              <a:buNone/>
              <a:tabLst/>
              <a:defRPr/>
            </a:pPr>
            <a:r>
              <a:rPr lang="fi-FI" b="0" u="none" dirty="0"/>
              <a:t>Esittele itsesi luokalle. Kerro kuka olet, mitä teet työksesi ja, jos työskentelet tekniikan parissa, miksi innostuit Hour of Code</a:t>
            </a:r>
            <a:r>
              <a:rPr lang="fi-FI" sz="1200" baseline="30000" dirty="0">
                <a:solidFill>
                  <a:schemeClr val="bg1"/>
                </a:solidFill>
                <a:latin typeface="Segoe UI Light" panose="020B0502040204020203" pitchFamily="34" charset="0"/>
              </a:rPr>
              <a:t>TM</a:t>
            </a:r>
            <a:r>
              <a:rPr lang="fi-FI" b="0" u="none" dirty="0"/>
              <a:t> -konseptista. </a:t>
            </a:r>
            <a:r>
              <a:rPr lang="fi-FI" dirty="0"/>
              <a:t> </a:t>
            </a:r>
            <a:endParaRPr lang="fi-FI" b="0" u="none" dirty="0"/>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”Ensiksi katsomme lyhyen videon, joka osoittaa, kuinka suosituksi koodaus on viime vuosina tullut ja kuinka moni mielenkiintoinen henkilö on kokeillut sitä!”</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HUOMAUTUS AVUSTAJALLE</a:t>
            </a:r>
          </a:p>
          <a:p>
            <a:pPr marL="0" marR="0" indent="0" algn="l" defTabSz="914400" rtl="0" eaLnBrk="1" fontAlgn="auto" latinLnBrk="0" hangingPunct="1">
              <a:lnSpc>
                <a:spcPct val="100000"/>
              </a:lnSpc>
              <a:spcBef>
                <a:spcPts val="0"/>
              </a:spcBef>
              <a:spcAft>
                <a:spcPts val="0"/>
              </a:spcAft>
              <a:buClrTx/>
              <a:buSzTx/>
              <a:buFontTx/>
              <a:buNone/>
              <a:tabLst/>
              <a:defRPr/>
            </a:pPr>
            <a:r>
              <a:rPr lang="fi-FI" b="0" u="none" baseline="0" dirty="0"/>
              <a:t>Video käynnistyy automaattisesti, kun siirryt seuraavaan diaan. </a:t>
            </a:r>
            <a:endParaRPr lang="fi-FI" b="1" u="sng" dirty="0"/>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fi-FI"/>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 </a:t>
            </a:r>
          </a:p>
          <a:p>
            <a:endParaRPr lang="fi-FI" b="1" u="sng" dirty="0"/>
          </a:p>
          <a:p>
            <a:endParaRPr lang="fi-FI" b="1" u="sng" dirty="0"/>
          </a:p>
          <a:p>
            <a:r>
              <a:rPr lang="fi-FI" b="1" u="sng" dirty="0"/>
              <a:t>DIAN TAVOITE:</a:t>
            </a:r>
            <a:r>
              <a:rPr lang="fi-FI" dirty="0"/>
              <a:t> </a:t>
            </a:r>
          </a:p>
          <a:p>
            <a:endParaRPr lang="fi-FI" b="0" u="none" baseline="0" dirty="0"/>
          </a:p>
          <a:p>
            <a:r>
              <a:rPr lang="fi-FI" b="0" u="none" baseline="0" dirty="0"/>
              <a:t>Tapahtuman yhteenveto</a:t>
            </a:r>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rPr>
              <a:t>Jos tämä kuva vaihdetaan, varmista, että se on seuraavien ehtojen mukainen: </a:t>
            </a:r>
            <a:endParaRPr lang="fi-FI" dirty="0"/>
          </a:p>
          <a:p>
            <a:pPr marL="628650" lvl="1" indent="-171450">
              <a:buFont typeface="Arial"/>
              <a:buChar char="•"/>
            </a:pPr>
            <a:r>
              <a:rPr lang="fi-FI" sz="1200" kern="1200" dirty="0">
                <a:solidFill>
                  <a:schemeClr val="tx1"/>
                </a:solidFill>
                <a:effectLst/>
                <a:latin typeface="+mn-lt"/>
              </a:rPr>
              <a:t>Sisältää teini-ikäisiä poikia ja tyttöjä </a:t>
            </a:r>
            <a:endParaRPr lang="fi-FI" dirty="0">
              <a:effectLst/>
            </a:endParaRPr>
          </a:p>
          <a:p>
            <a:pPr marL="628650" lvl="1" indent="-171450">
              <a:buFont typeface="Arial"/>
              <a:buChar char="•"/>
            </a:pPr>
            <a:r>
              <a:rPr lang="fi-FI" sz="1200" kern="1200" dirty="0">
                <a:solidFill>
                  <a:schemeClr val="tx1"/>
                </a:solidFill>
                <a:effectLst/>
                <a:latin typeface="+mn-lt"/>
              </a:rPr>
              <a:t>Näyttää, että osallistujilla on hauskaa </a:t>
            </a:r>
            <a:endParaRPr lang="fi-FI" dirty="0">
              <a:effectLst/>
            </a:endParaRPr>
          </a:p>
          <a:p>
            <a:pPr marL="628650" lvl="1" indent="-171450">
              <a:buFont typeface="Arial"/>
              <a:buChar char="•"/>
            </a:pPr>
            <a:r>
              <a:rPr lang="fi-FI" sz="1200" kern="1200" dirty="0">
                <a:solidFill>
                  <a:schemeClr val="tx1"/>
                </a:solidFill>
                <a:effectLst/>
                <a:latin typeface="+mn-lt"/>
              </a:rPr>
              <a:t>Sisältää henkilöryhmän, ei vain yksilöitä </a:t>
            </a:r>
          </a:p>
          <a:p>
            <a:pPr marL="628650" lvl="1" indent="-171450">
              <a:buFont typeface="Arial"/>
              <a:buChar char="•"/>
            </a:pPr>
            <a:endParaRPr lang="fi-FI" sz="1200" kern="1200" dirty="0">
              <a:solidFill>
                <a:schemeClr val="tx1"/>
              </a:solidFill>
              <a:effectLst/>
              <a:latin typeface="+mn-lt"/>
            </a:endParaRPr>
          </a:p>
          <a:p>
            <a:r>
              <a:rPr lang="fi-FI" b="1" u="sng" dirty="0"/>
              <a:t>Copyright 2017: </a:t>
            </a:r>
          </a:p>
          <a:p>
            <a:r>
              <a:rPr lang="fi-FI" sz="1200" kern="1200" dirty="0">
                <a:solidFill>
                  <a:schemeClr val="tx1"/>
                </a:solidFill>
                <a:effectLst/>
                <a:latin typeface="+mn-lt"/>
              </a:rPr>
              <a:t>Tämä esitys on lisensoitu, ei myyty. Et voi kopioida, soveltaa, muokata, käyttää jälkiperäisteoksien valmistamiseen, levittää, julkisesti näyttää, myydä tai käyttää tätä sisältöä kaupallisiin tarkoituksiin ilman Microsoft Corporationin nimenomaista kirjallista lupaa. </a:t>
            </a:r>
          </a:p>
          <a:p>
            <a:r>
              <a:rPr lang="fi-FI" sz="1200" kern="1200" dirty="0">
                <a:solidFill>
                  <a:schemeClr val="tx1"/>
                </a:solidFill>
                <a:effectLst/>
                <a:latin typeface="+mn-lt"/>
              </a:rPr>
              <a:t> </a:t>
            </a:r>
          </a:p>
          <a:p>
            <a:r>
              <a:rPr lang="fi-FI" sz="1200" kern="1200" dirty="0">
                <a:solidFill>
                  <a:schemeClr val="tx1"/>
                </a:solidFill>
                <a:effectLst/>
                <a:latin typeface="+mn-lt"/>
              </a:rPr>
              <a:t>Tämä esitys toimitetaan sellaisenaan. Microsoft ei myönnä minkäänlaisia suoria tai epäsuoria takuita.  Tämän esityksen tietoja ja näkemyksiä, kuten URL-osoitteita ja muita Internetin sivustoviittauksia, saatetaan muuttaa asiasta erikseen ilmoittamatta.  </a:t>
            </a:r>
          </a:p>
          <a:p>
            <a:r>
              <a:rPr lang="fi-FI" sz="1200" kern="1200" dirty="0">
                <a:solidFill>
                  <a:schemeClr val="tx1"/>
                </a:solidFill>
                <a:effectLst/>
                <a:latin typeface="+mn-lt"/>
              </a:rPr>
              <a:t> </a:t>
            </a:r>
          </a:p>
          <a:p>
            <a:r>
              <a:rPr lang="fi-FI" sz="1200" kern="1200" dirty="0">
                <a:solidFill>
                  <a:schemeClr val="tx1"/>
                </a:solidFill>
                <a:effectLst/>
                <a:latin typeface="+mn-lt"/>
              </a:rPr>
              <a:t>Tietyt esityksessä kuvatut esimerkit ovat kuvitteellisia ja tarjottu vain kuvitustarkoituksessa.  Mahdolliset yhteydet tai viittaukset todellisiin kohteisiin ovat tahattomia. </a:t>
            </a:r>
          </a:p>
          <a:p>
            <a:r>
              <a:rPr lang="fi-FI" sz="1200" kern="1200" dirty="0">
                <a:solidFill>
                  <a:schemeClr val="tx1"/>
                </a:solidFill>
                <a:effectLst/>
                <a:latin typeface="+mn-lt"/>
              </a:rPr>
              <a:t> </a:t>
            </a:r>
          </a:p>
          <a:p>
            <a:r>
              <a:rPr lang="fi-FI" sz="1200" kern="1200" dirty="0">
                <a:solidFill>
                  <a:schemeClr val="tx1"/>
                </a:solidFill>
                <a:effectLst/>
                <a:latin typeface="+mn-lt"/>
              </a:rPr>
              <a:t>Tätä esitystä voi käyttää henkilökohtaiseen käyttöön ja opetustilanteissa osana Code.orgin tapahtumia ja muita koodaustapahtumia.  Tämä esitys ei anna sinulle mitään laillisia oikeuksia minkään Microsoftin tuotteen immateriaalioikeuksiin.  </a:t>
            </a:r>
          </a:p>
          <a:p>
            <a:r>
              <a:rPr lang="fi-FI" sz="1200" kern="1200" dirty="0">
                <a:solidFill>
                  <a:schemeClr val="tx1"/>
                </a:solidFill>
                <a:effectLst/>
                <a:latin typeface="+mn-lt"/>
              </a:rPr>
              <a:t> </a:t>
            </a:r>
          </a:p>
          <a:p>
            <a:r>
              <a:rPr lang="fi-FI" sz="1200" kern="1200" dirty="0">
                <a:solidFill>
                  <a:schemeClr val="tx1"/>
                </a:solidFill>
                <a:effectLst/>
                <a:latin typeface="+mn-lt"/>
              </a:rPr>
              <a:t>Microsoft ja osoitteessa </a:t>
            </a:r>
            <a:r>
              <a:rPr lang="fi-FI" sz="1200" kern="1200" dirty="0">
                <a:solidFill>
                  <a:schemeClr val="tx1"/>
                </a:solidFill>
                <a:effectLst/>
                <a:latin typeface="+mn-lt"/>
                <a:hlinkClick r:id="rId3"/>
              </a:rPr>
              <a:t>http://www.microsoft.com/en-us/legal/intellectualproperty/trademarks/en-us.aspx </a:t>
            </a:r>
            <a:r>
              <a:rPr lang="fi-FI" sz="1200" kern="1200" dirty="0">
                <a:solidFill>
                  <a:schemeClr val="tx1"/>
                </a:solidFill>
                <a:effectLst/>
                <a:latin typeface="+mn-lt"/>
              </a:rPr>
              <a:t> luetellut tavaramerkit ovat Microsoft-konsernin yritysten tavaramerkkejä.  Kaikki muut merkit kuuluvat omistajilleen.</a:t>
            </a:r>
          </a:p>
          <a:p>
            <a:endParaRPr lang="fi-FI"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solidFill>
                <a:effectLst/>
                <a:uLnTx/>
                <a:uFillTx/>
                <a:latin typeface="+mn-lt"/>
              </a:rPr>
              <a:t>© Code.org, 2017. Code.org®, CODE-logo ja Hour of Code® ovat Code.orgin tavaramerkkejä.</a:t>
            </a:r>
            <a:endParaRPr kumimoji="0" lang="fi-FI"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i-FI"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solidFill>
                <a:effectLst/>
                <a:uLnTx/>
                <a:uFillTx/>
                <a:latin typeface="+mn-lt"/>
              </a:rPr>
              <a:t>Mojang © 2017. Minecraft on Mojang AB:n tavaramerkki.</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i-FI"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solidFill>
                <a:effectLst/>
                <a:uLnTx/>
                <a:uFillTx/>
                <a:latin typeface="+mn-lt"/>
              </a:rPr>
              <a:t>© 2017 Microsoft Corporation. Kaikki oikeudet pidätetään.</a:t>
            </a:r>
          </a:p>
          <a:p>
            <a:pPr marL="628650" lvl="1" indent="-171450">
              <a:buFont typeface="Arial"/>
              <a:buChar char="•"/>
            </a:pPr>
            <a:endParaRPr lang="fi-FI"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fi-FI"/>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DIAN TAVOITE:</a:t>
            </a:r>
          </a:p>
          <a:p>
            <a:endParaRPr lang="fi-FI" b="1" u="sng" baseline="0" dirty="0"/>
          </a:p>
          <a:p>
            <a:r>
              <a:rPr lang="fi-FI" b="0" u="none" baseline="0" dirty="0"/>
              <a:t>Saada osallistujat innostumaan Hour of Code™ -opetusohjelmasta.</a:t>
            </a:r>
            <a:endParaRPr lang="fi-FI" b="1" u="sng" dirty="0"/>
          </a:p>
          <a:p>
            <a:endParaRPr lang="fi-FI" b="1" u="sng"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r>
              <a:rPr lang="fi-FI" dirty="0"/>
              <a:t>Videon pitäisi käynnistyä automaattisesti. </a:t>
            </a:r>
          </a:p>
          <a:p>
            <a:endParaRPr lang="fi-FI"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Jos haluat vaihtaa kielen tai tekstityksen, sen voi tehdä alla olevasta linkistä napsauttamalla videon oikeassa alakulmassa olevaa Asetukset-kuvaketta (hammaspyörä). Jos toimit näin, linkki täytyy ehkä upottaa diaan uudelleen: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kern="1200" dirty="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kern="1200" dirty="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dirty="0"/>
              <a:t>Osoitteesta code.org löytyy lisää videoita, joita voi käyttää, jos haluat välittää erilaisen sanoman kuulijoille.</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fi-FI"/>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endParaRPr lang="fi-FI" sz="1200" kern="1200" dirty="0">
              <a:solidFill>
                <a:schemeClr val="tx1"/>
              </a:solidFill>
              <a:effectLst/>
              <a:latin typeface="+mn-lt"/>
              <a:ea typeface="+mn-ea"/>
              <a:cs typeface="+mn-cs"/>
            </a:endParaRPr>
          </a:p>
          <a:p>
            <a:r>
              <a:rPr lang="fi-FI" b="0" u="none" dirty="0"/>
              <a:t>”Kun kuulette sanan ”koodaus”, mitä tulee mieleenne? Onko se jotain salaista, kuten salainen koodi? Minkälaisten ihmisten luulette koodaavan? Antakaa mielikuvituksenne laukata!”</a:t>
            </a:r>
            <a:endParaRPr lang="fi-FI" sz="1200"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r>
              <a:rPr lang="fi-FI"/>
              <a:t> </a:t>
            </a:r>
          </a:p>
          <a:p>
            <a:pPr marL="0" marR="0" indent="0" algn="l" defTabSz="914400" rtl="0" eaLnBrk="1" fontAlgn="auto" latinLnBrk="0" hangingPunct="1">
              <a:lnSpc>
                <a:spcPct val="100000"/>
              </a:lnSpc>
              <a:spcBef>
                <a:spcPts val="0"/>
              </a:spcBef>
              <a:spcAft>
                <a:spcPts val="0"/>
              </a:spcAft>
              <a:buClrTx/>
              <a:buSzTx/>
              <a:buFontTx/>
              <a:buNone/>
              <a:tabLst/>
              <a:defRPr/>
            </a:pPr>
            <a:endParaRPr lang="fi-FI"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baseline="0" dirty="0"/>
              <a:t>Tämä dia on tarkoitettu keventämään tunnelmaa.</a:t>
            </a:r>
          </a:p>
          <a:p>
            <a:pPr marL="0" marR="0" indent="0" algn="l" defTabSz="914400" rtl="0" eaLnBrk="1" fontAlgn="auto" latinLnBrk="0" hangingPunct="1">
              <a:lnSpc>
                <a:spcPct val="100000"/>
              </a:lnSpc>
              <a:spcBef>
                <a:spcPts val="0"/>
              </a:spcBef>
              <a:spcAft>
                <a:spcPts val="0"/>
              </a:spcAft>
              <a:buClrTx/>
              <a:buSzTx/>
              <a:buFontTx/>
              <a:buNone/>
              <a:tabLst/>
              <a:defRPr/>
            </a:pPr>
            <a:endParaRPr lang="fi-FI" b="0" u="none" baseline="0" dirty="0"/>
          </a:p>
          <a:p>
            <a:pPr>
              <a:defRPr/>
            </a:pPr>
            <a:r>
              <a:rPr lang="fi-FI" kern="1200" dirty="0">
                <a:effectLst/>
                <a:latin typeface="+mn-lt"/>
              </a:rPr>
              <a:t>On mahdollista, että lapsilla ei ole vastausta</a:t>
            </a:r>
            <a:r>
              <a:rPr lang="fi-FI"/>
              <a:t> näihin kysymyksiin, </a:t>
            </a:r>
            <a:r>
              <a:rPr lang="fi-FI" kern="1200" dirty="0">
                <a:effectLst/>
                <a:latin typeface="+mn-lt"/>
              </a:rPr>
              <a:t>mutta</a:t>
            </a:r>
            <a:r>
              <a:rPr lang="fi-FI"/>
              <a:t> </a:t>
            </a:r>
            <a:r>
              <a:rPr lang="fi-FI" kern="1200" baseline="0" dirty="0">
                <a:effectLst/>
                <a:latin typeface="+mn-lt"/>
              </a:rPr>
              <a:t>kysymysten</a:t>
            </a:r>
            <a:r>
              <a:rPr lang="fi-FI"/>
              <a:t> </a:t>
            </a:r>
            <a:r>
              <a:rPr lang="fi-FI" kern="1200" baseline="0" dirty="0">
                <a:effectLst/>
                <a:latin typeface="+mn-lt"/>
              </a:rPr>
              <a:t>tarkoitus on</a:t>
            </a:r>
            <a:r>
              <a:rPr lang="fi-FI" b="0" u="none" baseline="0" dirty="0"/>
              <a:t> herättää huoneessa keskustelua ja luodata mahdollisia ennakkokäsityksiä koodaamisesta. </a:t>
            </a:r>
            <a:r>
              <a:rPr lang="fi-FI" kern="1200" dirty="0">
                <a:effectLst/>
                <a:latin typeface="+mn-lt"/>
              </a:rPr>
              <a:t>Pidä huoli siitä, että keskustelusta tulee hauska ja että väärätkin vastaukset ovat OK. Seuraavassa diassa korjaamme koodaukseen liittyviä väärinkäsityksiä, ennen kuin siirrymme opetusohjelmiin.</a:t>
            </a:r>
            <a:r>
              <a:rPr lang="fi-FI"/>
              <a:t> </a:t>
            </a:r>
            <a:endParaRPr lang="fi-FI" b="1" u="sng"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fi-FI"/>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endParaRPr lang="fi-FI" b="0" u="none" dirty="0"/>
          </a:p>
          <a:p>
            <a:endParaRPr lang="fi-FI" b="0" u="none" dirty="0"/>
          </a:p>
          <a:p>
            <a:r>
              <a:rPr lang="fi-FI" b="0" u="none" dirty="0"/>
              <a:t>”Puhutaan nyt siitä, mitä koodaus </a:t>
            </a:r>
            <a:r>
              <a:rPr lang="fi-FI" b="0" i="1" u="none" dirty="0"/>
              <a:t>todella</a:t>
            </a:r>
            <a:r>
              <a:rPr lang="fi-FI" b="0" i="0" u="none" dirty="0"/>
              <a:t> on.”</a:t>
            </a:r>
          </a:p>
          <a:p>
            <a:endParaRPr lang="fi-FI" sz="1200" b="0" u="none" kern="1200" dirty="0">
              <a:solidFill>
                <a:schemeClr val="tx1"/>
              </a:solidFill>
              <a:effectLst/>
              <a:latin typeface="+mn-lt"/>
              <a:ea typeface="+mn-ea"/>
              <a:cs typeface="+mn-cs"/>
            </a:endParaRPr>
          </a:p>
          <a:p>
            <a:r>
              <a:rPr lang="fi-FI" b="1" u="sng" dirty="0"/>
              <a:t>DIAN TAVOITE:</a:t>
            </a:r>
          </a:p>
          <a:p>
            <a:endParaRPr lang="fi-FI" b="1" u="sng" dirty="0"/>
          </a:p>
          <a:p>
            <a:r>
              <a:rPr lang="fi-FI" b="0" u="none" dirty="0"/>
              <a:t>Diojen 5–7 tarkoitus on kertoa helposti ymmärrettävällä tavalla, mistä koodauksessa on kyse.</a:t>
            </a:r>
          </a:p>
          <a:p>
            <a:endParaRPr lang="fi-FI"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fi-FI"/>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r>
              <a:rPr lang="fi-FI" b="0" dirty="0"/>
              <a:t>”Koodi on kieltä, jolla laitteille annetaan ohjeita, </a:t>
            </a:r>
            <a:r>
              <a:rPr lang="fi-FI" sz="1200" b="0" baseline="0" dirty="0">
                <a:latin typeface="Segoe Pro Light" charset="0"/>
              </a:rPr>
              <a:t>jotta se osaa toimia niin kuin haluat. Koodin avulla voi tehdä kaikenlaisia mahtavia juttuja!”</a:t>
            </a:r>
            <a:endParaRPr lang="fi-FI" sz="1200" baseline="0" dirty="0">
              <a:latin typeface="Segoe Pro Light" charset="0"/>
              <a:ea typeface="Segoe Pro Light" charset="0"/>
              <a:cs typeface="Segoe Pro Light" charset="0"/>
            </a:endParaRPr>
          </a:p>
          <a:p>
            <a:endParaRPr lang="fi-FI" b="1" u="sng" dirty="0"/>
          </a:p>
          <a:p>
            <a:endParaRPr lang="fi-FI"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fi-FI"/>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r>
              <a:rPr lang="fi-FI" b="0" baseline="0" dirty="0"/>
              <a:t>”Jos haluatte keskustella tietokoneiden kanssa, niille on annettava komentoja kielellä, jota ne ymmärtävät. Se kieli on koodikieli!” </a:t>
            </a:r>
          </a:p>
          <a:p>
            <a:endParaRPr lang="fi-FI" b="1" u="sng"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fi-FI"/>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”Uskotteko, että te pystytte koodaamaan? Hienoa! Niin uskon minäkin!”</a:t>
            </a:r>
          </a:p>
          <a:p>
            <a:endParaRPr lang="fi-FI" b="1" u="sng" dirty="0"/>
          </a:p>
          <a:p>
            <a:r>
              <a:rPr lang="fi-FI" b="1" u="sng" dirty="0"/>
              <a:t>DIAN TAVOITE:</a:t>
            </a:r>
          </a:p>
          <a:p>
            <a:endParaRPr lang="fi-FI" b="1" u="sng" dirty="0"/>
          </a:p>
          <a:p>
            <a:r>
              <a:rPr lang="fi-FI" b="0" u="none" dirty="0"/>
              <a:t>Diojen 9–11 tarkoitus on kertoa, mistä koodauksessa on kyse.</a:t>
            </a:r>
          </a:p>
          <a:p>
            <a:endParaRPr lang="fi-FI"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b="1" u="sng" kern="1200" dirty="0">
                <a:solidFill>
                  <a:schemeClr val="tx1"/>
                </a:solidFill>
                <a:effectLst/>
                <a:latin typeface="+mn-lt"/>
              </a:rPr>
              <a:t>HUOMAUTUS AVUSTAJALLE</a:t>
            </a:r>
          </a:p>
          <a:p>
            <a:pPr marL="0" marR="0" indent="0" algn="l" defTabSz="914400" rtl="0" eaLnBrk="1" fontAlgn="auto" latinLnBrk="0" hangingPunct="1">
              <a:lnSpc>
                <a:spcPct val="100000"/>
              </a:lnSpc>
              <a:spcBef>
                <a:spcPts val="0"/>
              </a:spcBef>
              <a:spcAft>
                <a:spcPts val="0"/>
              </a:spcAft>
              <a:buClrTx/>
              <a:buSzTx/>
              <a:buFontTx/>
              <a:buNone/>
              <a:tabLst/>
              <a:defRPr/>
            </a:pPr>
            <a:r>
              <a:rPr lang="fi-FI" kern="1200" dirty="0">
                <a:effectLst/>
                <a:latin typeface="+mn-lt"/>
              </a:rPr>
              <a:t>Tähän ikäryhmään kuuluvat lapset opettelevat työskentelemään muiden kanssa, kehittävät luovia taitojaan ja oppivat uusia asioita. </a:t>
            </a:r>
            <a:r>
              <a:rPr lang="fi-FI"/>
              <a:t>On siis </a:t>
            </a:r>
            <a:r>
              <a:rPr lang="fi-FI" kern="1200" dirty="0">
                <a:effectLst/>
                <a:latin typeface="+mn-lt"/>
              </a:rPr>
              <a:t>tärkeää korostaa, että koodaus sisältää kaikkea tätä</a:t>
            </a:r>
            <a:r>
              <a:rPr lang="fi-FI"/>
              <a:t>.</a:t>
            </a:r>
            <a:endParaRPr lang="fi-FI" b="0" u="none"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fi-FI"/>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r>
              <a:rPr lang="fi-FI" b="0" baseline="0" dirty="0"/>
              <a:t>”Koodaus on ongelmien ratkaisemista! </a:t>
            </a:r>
            <a:r>
              <a:rPr lang="fi-FI" sz="1200" kern="1200" dirty="0">
                <a:solidFill>
                  <a:schemeClr val="tx1"/>
                </a:solidFill>
                <a:effectLst/>
                <a:latin typeface="+mn-lt"/>
              </a:rPr>
              <a:t>Koodaamalla luodaan uusia asioita, jotka helpottavat elämää! Tällainen asia on vaikka se, että voitte lähettää tekstiviestin, jos haluatte puhua sellaisen ihmisen kanssa, joka ei ole lähellä! Tekstiviesti on esimerkki ongelman ratkaisemisesta tekniikan avulla!”</a:t>
            </a:r>
          </a:p>
          <a:p>
            <a:endParaRPr lang="fi-FI" b="1" u="sng"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fi-FI"/>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4203645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29184" y="3922776"/>
            <a:ext cx="7627700" cy="1200329"/>
          </a:xfrm>
          <a:prstGeom prst="rect">
            <a:avLst/>
          </a:prstGeom>
        </p:spPr>
        <p:txBody>
          <a:bodyPr wrap="square">
            <a:spAutoFit/>
          </a:bodyPr>
          <a:lstStyle/>
          <a:p>
            <a:r>
              <a:rPr lang="fi-FI" sz="3600" dirty="0">
                <a:solidFill>
                  <a:schemeClr val="bg1"/>
                </a:solidFill>
                <a:latin typeface="Segoe UI Light" panose="020B0502040204020203" pitchFamily="34" charset="0"/>
              </a:rPr>
              <a:t>Tervetuloa Minecraft Hour of Code</a:t>
            </a:r>
            <a:r>
              <a:rPr lang="fi-FI" sz="3600" b="0" i="0" u="none" baseline="30000" dirty="0">
                <a:solidFill>
                  <a:schemeClr val="bg1"/>
                </a:solidFill>
                <a:latin typeface="Segoe UI Light" panose="020B0502040204020203" pitchFamily="34" charset="0"/>
              </a:rPr>
              <a:t>TM</a:t>
            </a:r>
            <a:r>
              <a:rPr lang="fi-FI" sz="3600" b="0" i="0" u="none" dirty="0">
                <a:solidFill>
                  <a:schemeClr val="bg1"/>
                </a:solidFill>
                <a:latin typeface="Segoe UI Light" panose="020B0502040204020203" pitchFamily="34" charset="0"/>
              </a:rPr>
              <a:t> -tapahtumaan</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4" name="Picture 3" descr="code.org" hidden="1" title="code.or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178" y="4431705"/>
            <a:ext cx="878275" cy="878275"/>
          </a:xfrm>
          <a:prstGeom prst="rect">
            <a:avLst/>
          </a:prstGeom>
        </p:spPr>
      </p:pic>
      <p:sp>
        <p:nvSpPr>
          <p:cNvPr id="7" name="Title 6" hidden="1"/>
          <p:cNvSpPr>
            <a:spLocks noGrp="1"/>
          </p:cNvSpPr>
          <p:nvPr>
            <p:ph type="ctrTitle"/>
          </p:nvPr>
        </p:nvSpPr>
        <p:spPr/>
        <p:txBody>
          <a:bodyPr/>
          <a:lstStyle/>
          <a:p>
            <a:r>
              <a:rPr lang="fi-FI" dirty="0"/>
              <a:t>Tervetuloa Hour of Code™ -tapahtumaan</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fi-FI"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Koodaus on mielikuvituksen käyttämistä</a:t>
            </a:r>
          </a:p>
        </p:txBody>
      </p:sp>
      <p:pic>
        <p:nvPicPr>
          <p:cNvPr id="2" name="Picture 1" descr="Kovan näköinen piirretty robotti sinkoutuu kohti taivaita" title="Kovan näköinen piirretty robotti sinkoutuu kohti taivait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fi-FI"/>
              <a:t>Koodaus on mielikuvituksen käyttämistä</a:t>
            </a:r>
            <a:endParaRPr lang="fi-FI"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fi-FI" dirty="0"/>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Koodaus on </a:t>
            </a:r>
            <a:br/>
            <a:r>
              <a:rPr lang="fi-FI" sz="3600" dirty="0">
                <a:solidFill>
                  <a:schemeClr val="bg1"/>
                </a:solidFill>
                <a:latin typeface="Segoe UI Light" panose="020B0502040204020203" pitchFamily="34" charset="0"/>
              </a:rPr>
              <a:t>ystävien kanssa tekemistä</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grpSp>
        <p:nvGrpSpPr>
          <p:cNvPr id="14" name="Group 13"/>
          <p:cNvGrpSpPr/>
          <p:nvPr/>
        </p:nvGrpSpPr>
        <p:grpSpPr>
          <a:xfrm>
            <a:off x="4701600" y="1611630"/>
            <a:ext cx="4224748" cy="3563620"/>
            <a:chOff x="4558724" y="1103630"/>
            <a:chExt cx="4601151" cy="3881120"/>
          </a:xfrm>
        </p:grpSpPr>
        <p:pic>
          <p:nvPicPr>
            <p:cNvPr id="2" name="Picture 1" descr="Sateenkaari yhdistää hymyilevän piirretyn työn ja pojan päät" title="Sateenkaari yhdistää hymyilevän piirretyn työn ja pojan pää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Hymyilevä piirretty poika työskentelee kannettavan tietokoneen ääressä, ja sateenkaari yhdistää hänet hymyilevään piirrettyyn tyttöön" title="Hymyilevä piirretty poik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Hymyilevä piirretty tyttö työskentelee kannettavan tietokoneen ääressä, ja sateenkaari yhdistää hänet hymyilevään piirrettyyn poikaan" title="Hymyilevä piirretty tyttö"/>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fi-FI"/>
              <a:t>Koodaus on ystävien kanssa tekemistä</a:t>
            </a:r>
            <a:endParaRPr lang="fi-FI"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fi-FI" dirty="0"/>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Kysymys</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5021801" y="1980337"/>
            <a:ext cx="3528642" cy="1200329"/>
          </a:xfrm>
          <a:prstGeom prst="rect">
            <a:avLst/>
          </a:prstGeom>
        </p:spPr>
        <p:txBody>
          <a:bodyPr wrap="square">
            <a:spAutoFit/>
          </a:bodyPr>
          <a:lstStyle/>
          <a:p>
            <a:r>
              <a:rPr lang="fi-FI" sz="3600" dirty="0">
                <a:latin typeface="Segoe UI Light" panose="020B0502040204020203" pitchFamily="34" charset="0"/>
              </a:rPr>
              <a:t>Mitä asioita haluat tehdä?</a:t>
            </a:r>
            <a:endParaRPr lang="fi-FI" sz="3600" dirty="0">
              <a:latin typeface="Segoe UI Light" panose="020B0502040204020203" pitchFamily="34" charset="0"/>
              <a:ea typeface="Segoe Pro Light" charset="0"/>
              <a:cs typeface="Segoe UI Light" panose="020B0502040204020203" pitchFamily="34" charset="0"/>
            </a:endParaRPr>
          </a:p>
        </p:txBody>
      </p:sp>
      <p:sp>
        <p:nvSpPr>
          <p:cNvPr id="3" name="Title 2" hidden="1"/>
          <p:cNvSpPr>
            <a:spLocks noGrp="1"/>
          </p:cNvSpPr>
          <p:nvPr>
            <p:ph type="ctrTitle"/>
          </p:nvPr>
        </p:nvSpPr>
        <p:spPr/>
        <p:txBody>
          <a:bodyPr/>
          <a:lstStyle/>
          <a:p>
            <a:r>
              <a:rPr lang="fi-FI"/>
              <a:t>Mistä pidät?</a:t>
            </a:r>
            <a:endParaRPr lang="fi-FI" dirty="0"/>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fi-FI"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Boys and Girls Club of Bellevue 1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8328" y="2051304"/>
            <a:ext cx="4475748" cy="3416320"/>
          </a:xfrm>
          <a:prstGeom prst="rect">
            <a:avLst/>
          </a:prstGeom>
        </p:spPr>
        <p:txBody>
          <a:bodyPr wrap="square">
            <a:spAutoFit/>
          </a:bodyPr>
          <a:lstStyle/>
          <a:p>
            <a:r>
              <a:rPr lang="fi-FI" sz="3600" dirty="0">
                <a:solidFill>
                  <a:schemeClr val="bg1"/>
                </a:solidFill>
                <a:latin typeface="Segoe UI Light" panose="020B0502040204020203" pitchFamily="34" charset="0"/>
              </a:rPr>
              <a:t>Opettelemalla koodaamaan saat tietokoneen avulla enemmän iloa asioista, joista pidät!</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fi-FI"/>
              <a:t>Koodauksen liittäminen harrastuksiin</a:t>
            </a:r>
            <a:endParaRPr lang="fi-FI"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fi-FI" dirty="0"/>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247551" cy="1200329"/>
          </a:xfrm>
          <a:prstGeom prst="rect">
            <a:avLst/>
          </a:prstGeom>
        </p:spPr>
        <p:txBody>
          <a:bodyPr wrap="square">
            <a:spAutoFit/>
          </a:bodyPr>
          <a:lstStyle/>
          <a:p>
            <a:r>
              <a:rPr lang="fi-FI" sz="3600" dirty="0">
                <a:solidFill>
                  <a:schemeClr val="bg1"/>
                </a:solidFill>
                <a:latin typeface="Segoe UI Light" panose="020B0502040204020203" pitchFamily="34" charset="0"/>
              </a:rPr>
              <a:t>Minecraft Hour of Code™: </a:t>
            </a:r>
          </a:p>
          <a:p>
            <a:r>
              <a:rPr lang="fi-FI"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23220"/>
          </a:xfrm>
          <a:prstGeom prst="rect">
            <a:avLst/>
          </a:prstGeom>
        </p:spPr>
        <p:txBody>
          <a:bodyPr wrap="square">
            <a:spAutoFit/>
          </a:bodyPr>
          <a:lstStyle/>
          <a:p>
            <a:pPr algn="ctr"/>
            <a:r>
              <a:rPr lang="fi-FI" sz="2800" dirty="0">
                <a:latin typeface="Segoe UI Light" panose="020B0502040204020203" pitchFamily="34" charset="0"/>
              </a:rPr>
              <a:t>Uuden opetusohjelman saat osoitteesta Code.org/Minecraft</a:t>
            </a:r>
          </a:p>
        </p:txBody>
      </p:sp>
      <p:sp>
        <p:nvSpPr>
          <p:cNvPr id="6" name="Title 5" hidden="1"/>
          <p:cNvSpPr>
            <a:spLocks noGrp="1"/>
          </p:cNvSpPr>
          <p:nvPr>
            <p:ph type="ctrTitle"/>
          </p:nvPr>
        </p:nvSpPr>
        <p:spPr/>
        <p:txBody>
          <a:bodyPr/>
          <a:lstStyle/>
          <a:p>
            <a:r>
              <a:rPr lang="en-US"/>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jonan tekoharjaan puettu kotikissa haukottelee&#10;" hidden="1" title="Leijonan tekoharjaan puettu kotikissa haukottele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 y="148669"/>
            <a:ext cx="8887159" cy="54176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1" y="3680738"/>
            <a:ext cx="2524708"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Lopetus</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fi-FI"/>
              <a:t>Lopetus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fi-FI" dirty="0"/>
          </a:p>
        </p:txBody>
      </p:sp>
      <p:pic>
        <p:nvPicPr>
          <p:cNvPr id="7" name="Picture 6" descr="&lt;strong&gt;Hour Glass&lt;/strong&gt; Clip Art"/>
          <p:cNvPicPr>
            <a:picLocks noChangeAspect="1"/>
          </p:cNvPicPr>
          <p:nvPr/>
        </p:nvPicPr>
        <p:blipFill>
          <a:blip r:embed="rId5"/>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Keskustelu</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descr="&#10;"/>
          <p:cNvSpPr/>
          <p:nvPr/>
        </p:nvSpPr>
        <p:spPr>
          <a:xfrm>
            <a:off x="5021800" y="1900127"/>
            <a:ext cx="3657599" cy="1754326"/>
          </a:xfrm>
          <a:prstGeom prst="rect">
            <a:avLst/>
          </a:prstGeom>
        </p:spPr>
        <p:txBody>
          <a:bodyPr wrap="square">
            <a:spAutoFit/>
          </a:bodyPr>
          <a:lstStyle/>
          <a:p>
            <a:r>
              <a:rPr lang="fi-FI" sz="3600" dirty="0">
                <a:latin typeface="Segoe UI Light" panose="020B0502040204020203" pitchFamily="34" charset="0"/>
              </a:rPr>
              <a:t>Nyt kun olette käyttäneet opetusohjelmaa: mitä koodaus on?</a:t>
            </a:r>
            <a:endParaRPr lang="fi-FI" sz="3600" dirty="0">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fi-FI" dirty="0"/>
              <a:t>Mitä mieltä olet nyt koodauksesta?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fi-FI"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fi-FI" sz="4800" b="0" dirty="0">
                <a:solidFill>
                  <a:schemeClr val="tx1"/>
                </a:solidFill>
                <a:latin typeface="Segoe UI Light" panose="020B0502040204020203" pitchFamily="34" charset="0"/>
              </a:rPr>
              <a:t>Onnistuit!</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fi-FI" sz="3600" dirty="0">
                <a:solidFill>
                  <a:prstClr val="white"/>
                </a:solidFill>
                <a:latin typeface="Segoe UI Light" panose="020B0502040204020203" pitchFamily="34" charset="0"/>
              </a:rPr>
              <a:t>Mitä voit opetella seuraavaksi? </a:t>
            </a:r>
          </a:p>
          <a:p>
            <a:pPr lvl="0"/>
            <a:r>
              <a:rPr lang="fi-FI" sz="3600" dirty="0">
                <a:solidFill>
                  <a:prstClr val="white"/>
                </a:solidFill>
                <a:latin typeface="Segoe UI Light" panose="020B0502040204020203" pitchFamily="34" charset="0"/>
              </a:rPr>
              <a:t>Hauskuuden ei tarvitse päättyä tähän! </a:t>
            </a:r>
          </a:p>
          <a:p>
            <a:pPr lvl="0"/>
            <a:r>
              <a:rPr lang="fi-FI"/>
              <a:t> </a:t>
            </a:r>
          </a:p>
          <a:p>
            <a:pPr lvl="0"/>
            <a:r>
              <a:rPr lang="fi-FI" sz="1800" dirty="0">
                <a:solidFill>
                  <a:prstClr val="white"/>
                </a:solidFill>
                <a:latin typeface="Segoe UI Light" panose="020B0502040204020203" pitchFamily="34" charset="0"/>
              </a:rPr>
              <a:t>Alla on joitakin asioita, joita voit tehdä, kun juhlit saavutustasi, jatkat opettelua ja pidät hauskaa! </a:t>
            </a:r>
            <a:endParaRPr lang="fi-FI"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latin typeface="Segoe UI Light" panose="020B0502040204020203" pitchFamily="34" charset="0"/>
              </a:rPr>
              <a:t>1</a:t>
            </a:r>
            <a:endParaRPr lang="fi-FI" dirty="0">
              <a:latin typeface="Segoe UI Light" panose="020B0502040204020203" pitchFamily="34" charset="0"/>
              <a:cs typeface="Segoe UI Light" panose="020B0502040204020203" pitchFamily="34" charset="0"/>
            </a:endParaRPr>
          </a:p>
        </p:txBody>
      </p:sp>
      <p:sp>
        <p:nvSpPr>
          <p:cNvPr id="49" name="Rectangle 48"/>
          <p:cNvSpPr/>
          <p:nvPr/>
        </p:nvSpPr>
        <p:spPr>
          <a:xfrm>
            <a:off x="563532" y="3057342"/>
            <a:ext cx="2488065" cy="523220"/>
          </a:xfrm>
          <a:prstGeom prst="rect">
            <a:avLst/>
          </a:prstGeom>
        </p:spPr>
        <p:txBody>
          <a:bodyPr wrap="square">
            <a:spAutoFit/>
          </a:bodyPr>
          <a:lstStyle/>
          <a:p>
            <a:r>
              <a:rPr lang="fi-FI" sz="2800" dirty="0">
                <a:solidFill>
                  <a:schemeClr val="bg1"/>
                </a:solidFill>
                <a:latin typeface="Segoe UI Light" panose="020B0502040204020203" pitchFamily="34" charset="0"/>
              </a:rPr>
              <a:t>Hanki todistus.</a:t>
            </a:r>
            <a:endParaRPr lang="fi-FI"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fi-FI" sz="1800" dirty="0">
                <a:solidFill>
                  <a:schemeClr val="bg1"/>
                </a:solidFill>
                <a:latin typeface="Segoe UI Light" panose="020B0502040204020203" pitchFamily="34" charset="0"/>
              </a:rPr>
              <a:t>Onnittelut! Teit sen! Todistuksesi löytyy opetusohjelman lopusta.</a:t>
            </a:r>
            <a:endParaRPr lang="fi-FI" sz="1800" dirty="0">
              <a:solidFill>
                <a:schemeClr val="bg1"/>
              </a:solidFill>
              <a:latin typeface="Segoe UI Light" panose="020B0502040204020203" pitchFamily="34" charset="0"/>
              <a:cs typeface="Segoe UI Light" panose="020B0502040204020203" pitchFamily="34" charset="0"/>
            </a:endParaRP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latin typeface="Segoe UI Light" panose="020B0502040204020203" pitchFamily="34" charset="0"/>
              </a:rPr>
              <a:t>2</a:t>
            </a:r>
          </a:p>
        </p:txBody>
      </p:sp>
      <p:sp>
        <p:nvSpPr>
          <p:cNvPr id="52" name="Rectangle 51" descr="&#10;"/>
          <p:cNvSpPr/>
          <p:nvPr/>
        </p:nvSpPr>
        <p:spPr>
          <a:xfrm>
            <a:off x="3055679" y="3057342"/>
            <a:ext cx="2774032" cy="523220"/>
          </a:xfrm>
          <a:prstGeom prst="rect">
            <a:avLst/>
          </a:prstGeom>
        </p:spPr>
        <p:txBody>
          <a:bodyPr wrap="square">
            <a:spAutoFit/>
          </a:bodyPr>
          <a:lstStyle/>
          <a:p>
            <a:r>
              <a:rPr lang="fi-FI" sz="2800" dirty="0">
                <a:solidFill>
                  <a:schemeClr val="bg1"/>
                </a:solidFill>
                <a:latin typeface="Segoe UI Light" panose="020B0502040204020203" pitchFamily="34" charset="0"/>
              </a:rPr>
              <a:t>Jatka pelaamista.</a:t>
            </a:r>
            <a:endParaRPr lang="fi-FI"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i-FI" sz="1800" dirty="0">
                <a:solidFill>
                  <a:schemeClr val="bg1"/>
                </a:solidFill>
                <a:latin typeface="Segoe UI Light" panose="020B0502040204020203" pitchFamily="34" charset="0"/>
              </a:rPr>
              <a:t>Lataa koodisi Minecraft: Education Editioniin, niin se herää eloon oikeassa pelissä!</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latin typeface="Segoe UI Light" panose="020B0502040204020203" pitchFamily="34" charset="0"/>
              </a:rPr>
              <a:t>3</a:t>
            </a:r>
            <a:endParaRPr lang="fi-FI" dirty="0">
              <a:latin typeface="Segoe UI Light" panose="020B0502040204020203" pitchFamily="34" charset="0"/>
              <a:cs typeface="Segoe UI Light" panose="020B0502040204020203" pitchFamily="34" charset="0"/>
            </a:endParaRPr>
          </a:p>
        </p:txBody>
      </p:sp>
      <p:sp>
        <p:nvSpPr>
          <p:cNvPr id="54" name="Rectangle 53" descr="&#10;"/>
          <p:cNvSpPr/>
          <p:nvPr/>
        </p:nvSpPr>
        <p:spPr>
          <a:xfrm>
            <a:off x="6015088" y="3057342"/>
            <a:ext cx="2709812" cy="954107"/>
          </a:xfrm>
          <a:prstGeom prst="rect">
            <a:avLst/>
          </a:prstGeom>
        </p:spPr>
        <p:txBody>
          <a:bodyPr wrap="square">
            <a:spAutoFit/>
          </a:bodyPr>
          <a:lstStyle/>
          <a:p>
            <a:r>
              <a:rPr lang="fi-FI" sz="2800" dirty="0">
                <a:solidFill>
                  <a:schemeClr val="bg1"/>
                </a:solidFill>
                <a:latin typeface="Segoe UI Light" panose="020B0502040204020203" pitchFamily="34" charset="0"/>
              </a:rPr>
              <a:t>Opettele lisää.</a:t>
            </a:r>
            <a:endParaRPr lang="fi-FI" sz="2800" dirty="0">
              <a:solidFill>
                <a:schemeClr val="bg1"/>
              </a:solidFill>
              <a:latin typeface="Segoe UI Light" panose="020B0502040204020203" pitchFamily="34" charset="0"/>
              <a:ea typeface="Segoe Pro Light" charset="0"/>
              <a:cs typeface="Segoe UI Light" panose="020B0502040204020203" pitchFamily="34" charset="0"/>
            </a:endParaRPr>
          </a:p>
          <a:p>
            <a:endParaRPr lang="fi-FI"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5" name="Rectangle 54" descr="&#10;"/>
          <p:cNvSpPr/>
          <p:nvPr/>
        </p:nvSpPr>
        <p:spPr>
          <a:xfrm>
            <a:off x="6018618" y="3650211"/>
            <a:ext cx="2811057" cy="1764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i-FI" sz="1800" dirty="0">
                <a:solidFill>
                  <a:schemeClr val="bg1"/>
                </a:solidFill>
                <a:latin typeface="Segoe UI Light" panose="020B0502040204020203" pitchFamily="34" charset="0"/>
              </a:rPr>
              <a:t>Tutustu lisäresursseihin osoitteessa Microsoft.com/</a:t>
            </a:r>
          </a:p>
          <a:p>
            <a:r>
              <a:rPr lang="fi-FI" sz="1800" dirty="0">
                <a:solidFill>
                  <a:schemeClr val="bg1"/>
                </a:solidFill>
                <a:latin typeface="Segoe UI Light" panose="020B0502040204020203" pitchFamily="34" charset="0"/>
              </a:rPr>
              <a:t>digitalskills</a:t>
            </a:r>
            <a:endParaRPr lang="fi-FI"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fi-FI" dirty="0"/>
              <a:t>Seuraavat vaiheet</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fi-FI" dirty="0"/>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fi-FI" sz="3600" dirty="0">
                <a:solidFill>
                  <a:schemeClr val="bg1"/>
                </a:solidFill>
                <a:latin typeface="Segoe UI Light" panose="020B0502040204020203" pitchFamily="34" charset="0"/>
              </a:rPr>
              <a:t>Puhutaan koodauksesta!</a:t>
            </a:r>
          </a:p>
        </p:txBody>
      </p:sp>
      <p:pic>
        <p:nvPicPr>
          <p:cNvPr id="3" name="Picture 2" descr="Piirretty raketti lentää pitkin värikästä sateenkaarta" title="Piirretty raketti lentää pitkin värikästä sateenkaar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fi-FI"/>
              <a:t>Puhutaan koodauksesta</a:t>
            </a:r>
            <a:endParaRPr lang="fi-FI"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fi-FI" dirty="0"/>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yhmä poikia ja tyttöjä katsoo jakamansa kannettavan tietokoneen äärestä ja hymyilee kameralle&#10;" title="Ryhmä poikia ja tyttöjä katsoo jakamansa kannettavan tietokoneen äärestä ja hymyilee kamerall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4" y="-63910"/>
            <a:ext cx="9116501" cy="5715000"/>
          </a:xfrm>
          <a:prstGeom prst="rect">
            <a:avLst/>
          </a:prstGeom>
        </p:spPr>
      </p:pic>
      <p:sp>
        <p:nvSpPr>
          <p:cNvPr id="13" name="Rectangle 12" descr="Kiitos, että osallistuitte &#10;Hour of CodeTM -tapahtumaan&#10;"/>
          <p:cNvSpPr/>
          <p:nvPr/>
        </p:nvSpPr>
        <p:spPr>
          <a:xfrm>
            <a:off x="437176" y="2244267"/>
            <a:ext cx="6162915" cy="1754326"/>
          </a:xfrm>
          <a:prstGeom prst="rect">
            <a:avLst/>
          </a:prstGeom>
        </p:spPr>
        <p:txBody>
          <a:bodyPr wrap="square">
            <a:spAutoFit/>
          </a:bodyPr>
          <a:lstStyle/>
          <a:p>
            <a:r>
              <a:rPr lang="fi-FI" sz="3600" dirty="0">
                <a:solidFill>
                  <a:schemeClr val="bg1"/>
                </a:solidFill>
                <a:latin typeface="Segoe UI Light" panose="020B0502040204020203" pitchFamily="34" charset="0"/>
              </a:rPr>
              <a:t>Kiitos, että osallistuitte </a:t>
            </a:r>
            <a:br>
              <a:rPr dirty="0"/>
            </a:br>
            <a:r>
              <a:rPr lang="fi-FI" sz="3600" dirty="0">
                <a:solidFill>
                  <a:schemeClr val="bg1"/>
                </a:solidFill>
                <a:latin typeface="Segoe UI Light" panose="020B0502040204020203" pitchFamily="34" charset="0"/>
              </a:rPr>
              <a:t>Minecraft Hour of Code</a:t>
            </a:r>
            <a:r>
              <a:rPr lang="fi-FI" sz="3600" b="0" i="0" u="none" baseline="30000" dirty="0">
                <a:solidFill>
                  <a:schemeClr val="bg1"/>
                </a:solidFill>
                <a:latin typeface="Segoe UI Light" panose="020B0502040204020203" pitchFamily="34" charset="0"/>
              </a:rPr>
              <a:t>TM</a:t>
            </a:r>
            <a:r>
              <a:rPr lang="fi-FI" sz="3600" b="0" i="0" u="none" dirty="0">
                <a:solidFill>
                  <a:schemeClr val="bg1"/>
                </a:solidFill>
                <a:latin typeface="Segoe UI Light" panose="020B0502040204020203" pitchFamily="34" charset="0"/>
              </a:rPr>
              <a:t> -tapahtumaan</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0" name="Picture 9" descr="Code.org&#10;" hidden="1" title="Code.or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177" y="4397921"/>
            <a:ext cx="878275" cy="878275"/>
          </a:xfrm>
          <a:prstGeom prst="rect">
            <a:avLst/>
          </a:prstGeom>
        </p:spPr>
      </p:pic>
      <p:sp>
        <p:nvSpPr>
          <p:cNvPr id="5" name="Title 4" hidden="1"/>
          <p:cNvSpPr>
            <a:spLocks noGrp="1"/>
          </p:cNvSpPr>
          <p:nvPr>
            <p:ph type="ctrTitle"/>
          </p:nvPr>
        </p:nvSpPr>
        <p:spPr/>
        <p:txBody>
          <a:bodyPr/>
          <a:lstStyle/>
          <a:p>
            <a:r>
              <a:rPr lang="fi-FI" dirty="0"/>
              <a:t>Kiitos osallistumisesta!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fi-FI" dirty="0"/>
          </a:p>
        </p:txBody>
      </p:sp>
      <p:sp>
        <p:nvSpPr>
          <p:cNvPr id="9" name="Rectangle 8">
            <a:extLst>
              <a:ext uri="{FF2B5EF4-FFF2-40B4-BE49-F238E27FC236}">
                <a16:creationId xmlns:a16="http://schemas.microsoft.com/office/drawing/2014/main" id="{9E36C084-1E7D-4934-BA4E-276C4A457702}"/>
              </a:ext>
            </a:extLst>
          </p:cNvPr>
          <p:cNvSpPr/>
          <p:nvPr/>
        </p:nvSpPr>
        <p:spPr>
          <a:xfrm>
            <a:off x="369163" y="4347123"/>
            <a:ext cx="4572000" cy="1015663"/>
          </a:xfrm>
          <a:prstGeom prst="rect">
            <a:avLst/>
          </a:prstGeom>
        </p:spPr>
        <p:txBody>
          <a:bodyPr>
            <a:spAutoFit/>
          </a:bodyPr>
          <a:lstStyle/>
          <a:p>
            <a:pPr lvl="0">
              <a:defRPr/>
            </a:pPr>
            <a:endParaRPr lang="fi-FI"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fi-FI" sz="1200" dirty="0">
                <a:solidFill>
                  <a:schemeClr val="bg1"/>
                </a:solidFill>
              </a:rPr>
              <a:t>© Code.org, 2017. Code.org®, CODE-logo ja Hour of Code® ovat Code.orgin tavaramerkkejä.</a:t>
            </a:r>
            <a:endParaRPr lang="fi-FI"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fi-FI" sz="1200" dirty="0">
                <a:solidFill>
                  <a:schemeClr val="bg1"/>
                </a:solidFill>
              </a:rPr>
              <a:t>Mojang © 2017. Minecraft on Mojang AB:n tavaramerkki.</a:t>
            </a:r>
          </a:p>
          <a:p>
            <a:pPr lvl="0">
              <a:defRPr/>
            </a:pPr>
            <a:r>
              <a:rPr lang="fi-FI" sz="1200" dirty="0">
                <a:solidFill>
                  <a:schemeClr val="bg1"/>
                </a:solidFill>
              </a:rPr>
              <a:t>© 2017 Microsoft Corporation. Kaikki oikeudet pidätetään.</a:t>
            </a:r>
          </a:p>
        </p:txBody>
      </p:sp>
      <p:pic>
        <p:nvPicPr>
          <p:cNvPr id="11" name="Picture 10" descr="Microsoft" title="Microsoft">
            <a:extLst>
              <a:ext uri="{FF2B5EF4-FFF2-40B4-BE49-F238E27FC236}">
                <a16:creationId xmlns:a16="http://schemas.microsoft.com/office/drawing/2014/main" id="{DC50104F-4528-40A4-9AA2-FB832A328E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Nuoria ala-asteikäisiä lapsia kirjoittamassa kannettavalla tietokoneella. Code.org-järjestön Hour of Code™ -video&#10;" title="Code.org-järjestön Hour of Code™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fi-FI" dirty="0"/>
              <a:t>Code.org-järjestön Hour of Code™ -video</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fi-FI" dirty="0"/>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Kysymys</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descr="&#10;"/>
          <p:cNvSpPr/>
          <p:nvPr/>
        </p:nvSpPr>
        <p:spPr>
          <a:xfrm>
            <a:off x="5021800" y="1149340"/>
            <a:ext cx="3657599" cy="3416320"/>
          </a:xfrm>
          <a:prstGeom prst="rect">
            <a:avLst/>
          </a:prstGeom>
        </p:spPr>
        <p:txBody>
          <a:bodyPr wrap="square">
            <a:spAutoFit/>
          </a:bodyPr>
          <a:lstStyle/>
          <a:p>
            <a:r>
              <a:rPr lang="fi-FI" sz="3600" dirty="0">
                <a:latin typeface="Segoe UI Light" panose="020B0502040204020203" pitchFamily="34" charset="0"/>
              </a:rPr>
              <a:t>Mitä koodaus on?</a:t>
            </a:r>
          </a:p>
          <a:p>
            <a:endParaRPr lang="fi-FI" sz="3600" dirty="0">
              <a:latin typeface="Segoe UI Light" panose="020B0502040204020203" pitchFamily="34" charset="0"/>
              <a:ea typeface="Segoe Pro Light" charset="0"/>
              <a:cs typeface="Segoe UI Light" panose="020B0502040204020203" pitchFamily="34" charset="0"/>
            </a:endParaRPr>
          </a:p>
          <a:p>
            <a:r>
              <a:rPr lang="fi-FI" sz="3600" dirty="0">
                <a:latin typeface="Segoe UI Light" panose="020B0502040204020203" pitchFamily="34" charset="0"/>
              </a:rPr>
              <a:t>Kun kuulet sanan ”koodaus”, mitä tulee mieleesi?</a:t>
            </a:r>
            <a:endParaRPr lang="fi-FI"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fi-FI"/>
              <a:t>Mitä tiedät ”koodauksesta”?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fi-FI"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fi-FI" sz="3600" dirty="0">
                <a:solidFill>
                  <a:schemeClr val="bg1"/>
                </a:solidFill>
                <a:latin typeface="Segoe UI Light" panose="020B0502040204020203" pitchFamily="34" charset="0"/>
              </a:rPr>
              <a:t>Koodaus on sitä, mistä ohjelmat ja sivustot on tehty</a:t>
            </a:r>
          </a:p>
        </p:txBody>
      </p:sp>
      <p:pic>
        <p:nvPicPr>
          <p:cNvPr id="3" name="Picture 2" descr="Piirretty poika sulkee silmänsä ja hymyilee, kun hän ajattelee, miten koodaus ilmenee hänen elämässään. Mielikuvitustaan käyttävän pojan päästä tulvivien hauskojen hahmojen joukossa on robotti, violetti elefantti, matkapuhelin ja kitara" title="Piirretty poika kuvittelee, mitä koodaus voisi tarkoittaa hänen elämässään"/>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fi-FI"/>
              <a:t>Koodaus on...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fi-FI" dirty="0"/>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Poika sanoo tabletille ja mobiililaitteelle ”Hei!”, mutta laitteet vastaavat vain &quot;?&quot; - Ne eivät ymmärrä poikaa, koska tämä ei puhu niiden kieltä.&#10;" title="Poika puhuu tietokoneelle"/>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fi-FI" sz="3200" dirty="0">
                  <a:latin typeface="Segoe UI Light" panose="020B0502040204020203" pitchFamily="34" charset="0"/>
                </a:rPr>
                <a:t>Hei!</a:t>
              </a:r>
              <a:endParaRPr lang="fi-FI" sz="3200" b="1" dirty="0">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fi-FI" sz="3200" dirty="0">
                    <a:latin typeface="Segoe UI Light" panose="020B0502040204020203" pitchFamily="34" charset="0"/>
                  </a:rPr>
                  <a:t>?</a:t>
                </a:r>
                <a:endParaRPr lang="fi-FI" sz="3200" b="1"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fi-FI" dirty="0"/>
              <a:t>Tietokoneiden kanssa voi kommunikoida</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fi-FI" dirty="0"/>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Tyttö puhuu tabletille ja mobiililaitteelle koodikieltä. Laitteet ymmärtävät, koska tyttö puhuu heidän kieltään: koodikieltä." title="Tyttö puhuu tietokoneelle koodikieltä"/>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fi-FI" sz="3200" dirty="0">
                  <a:latin typeface="Segoe UI Light" panose="020B0502040204020203" pitchFamily="34" charset="0"/>
                </a:rPr>
                <a:t>&lt;/&gt; {}</a:t>
              </a:r>
              <a:endParaRPr lang="fi-FI" sz="3200" b="1" dirty="0">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fi-FI" sz="3200" dirty="0">
                    <a:latin typeface="Segoe UI Light" panose="020B0502040204020203" pitchFamily="34" charset="0"/>
                  </a:rPr>
                  <a:t>:)</a:t>
                </a:r>
                <a:endParaRPr lang="fi-FI" sz="3200" b="1" dirty="0">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fi-FI"/>
              <a:t>Tietokoneet ymmärtävät koodikieltä</a:t>
            </a:r>
            <a:endParaRPr lang="fi-FI"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fi-FI" dirty="0"/>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fi-FI" sz="3600" dirty="0">
                <a:solidFill>
                  <a:schemeClr val="bg1"/>
                </a:solidFill>
                <a:latin typeface="Segoe UI Light" panose="020B0502040204020203" pitchFamily="34" charset="0"/>
              </a:rPr>
              <a:t>Koodaus on...</a:t>
            </a:r>
          </a:p>
        </p:txBody>
      </p:sp>
      <p:pic>
        <p:nvPicPr>
          <p:cNvPr id="8" name="Picture 7" descr="Robotti ja kilpikonna seisovat palikan päällä" title="Robotti ja kilpikonna seisovat palikan pääll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fi-FI"/>
              <a:t>Mitä koodaus on?</a:t>
            </a:r>
            <a:endParaRPr lang="fi-FI"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fi-FI" dirty="0"/>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Koodaus on ongelmien ratkaisemista</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0" name="Picture 9" descr="Ihmistä muistuttava värikäs rengaslelu, jolla on kaksi jalkaa ja kaksi silmää, seisoo palikan päällä" title="Ihmistä muistuttava värikäs rengaslelu, jolla on kaksi jalkaa ja kaksi silmää, seisoo palikan päällä"/>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fi-FI"/>
              <a:t>Koodaus on ongelmien ratkaisemista</a:t>
            </a:r>
            <a:endParaRPr lang="fi-FI"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fi-FI" dirty="0"/>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1803</Words>
  <Application>Microsoft Office PowerPoint</Application>
  <PresentationFormat>On-screen Show (16:10)</PresentationFormat>
  <Paragraphs>323</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handy</vt:lpstr>
      <vt:lpstr>Arial</vt:lpstr>
      <vt:lpstr>Calibri</vt:lpstr>
      <vt:lpstr>Calibri Light</vt:lpstr>
      <vt:lpstr>Segoe Pro</vt:lpstr>
      <vt:lpstr>Segoe Pro Light</vt:lpstr>
      <vt:lpstr>Segoe UI Light</vt:lpstr>
      <vt:lpstr>Office Theme</vt:lpstr>
      <vt:lpstr>Tervetuloa Hour of Code™ -tapahtumaan</vt:lpstr>
      <vt:lpstr>Puhutaan koodauksesta</vt:lpstr>
      <vt:lpstr>Code.org-järjestön Hour of Code™ -video</vt:lpstr>
      <vt:lpstr>Mitä tiedät ”koodauksesta”? </vt:lpstr>
      <vt:lpstr>Koodaus on... </vt:lpstr>
      <vt:lpstr>Tietokoneiden kanssa voi kommunikoida</vt:lpstr>
      <vt:lpstr>Tietokoneet ymmärtävät koodikieltä</vt:lpstr>
      <vt:lpstr>Mitä koodaus on?</vt:lpstr>
      <vt:lpstr>Koodaus on ongelmien ratkaisemista</vt:lpstr>
      <vt:lpstr>Koodaus on mielikuvituksen käyttämistä</vt:lpstr>
      <vt:lpstr>Koodaus on ystävien kanssa tekemistä</vt:lpstr>
      <vt:lpstr>Mistä pidät?</vt:lpstr>
      <vt:lpstr>Koodauksen liittäminen harrastuksiin</vt:lpstr>
      <vt:lpstr>How it goes down </vt:lpstr>
      <vt:lpstr>Find your tutorial</vt:lpstr>
      <vt:lpstr>Lopetus </vt:lpstr>
      <vt:lpstr>Mitä mieltä olet nyt koodauksesta? </vt:lpstr>
      <vt:lpstr>PowerPoint Presentation</vt:lpstr>
      <vt:lpstr>Seuraavat vaiheet</vt:lpstr>
      <vt:lpstr>Kiitos osallistumisesta!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2016-11-16T15:51:08Z</dcterms:created>
  <dcterms:modified xsi:type="dcterms:W3CDTF">2017-10-31T05:02:13Z</dcterms:modified>
</cp:coreProperties>
</file>